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61" r:id="rId17"/>
    <p:sldId id="262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301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3497"/>
    <a:srgbClr val="001061"/>
    <a:srgbClr val="00F0EA"/>
    <a:srgbClr val="FFFFF1"/>
    <a:srgbClr val="2684FF"/>
    <a:srgbClr val="9DC3E6"/>
    <a:srgbClr val="343434"/>
    <a:srgbClr val="75FF85"/>
    <a:srgbClr val="FE5E5E"/>
    <a:srgbClr val="5BA5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9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10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media/media9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41DF4-CBBA-9959-A0B8-8CE445BB25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5CF92A-7166-D566-6C9A-548B5FF36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A7ADF-EF4D-7ACC-8271-B45D916E0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6FABB-3F44-1C6A-0AC0-8AF9C0806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E4FD6-7B78-8A3C-0596-7A4E01F10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378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76CDF-AA94-0973-E839-4B30FBE8E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C0811D-0403-DB44-91E6-D936031C97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68C8F-0D90-69F6-90D8-542A173C3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D5C3E-4270-9A4F-4DC7-72EEACCB5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C7355-8852-2783-7DA5-442712BEA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523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9D6E97-7038-1F7D-281C-8A1B70907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A8224C-E706-AB04-6851-A21261EEF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8A032-4909-517F-CF0A-6C2A555A8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243317-D468-88EE-8A05-9373A99D7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5C665-6A92-9FAB-B0BD-8B53E0C10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4045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357F-2035-6030-447A-7C98E1F4F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4403C-CDD8-EEED-EB5D-F9D46AB76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51492-7573-C72E-0FBA-935162447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E93A9-28C7-2DB1-A089-5C6BA53FE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82F681-4D4E-3DD4-0B5C-945103637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7101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ED41-FF2F-DCDB-8ACF-61E90127E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60E36-2F61-8371-4F51-000F7D546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89D5B-FB5A-A455-6CE7-2213F2A3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24F2E-8432-4622-AA9F-6C28A4B18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144D8-EDAF-7FEC-1DDA-875CDC06F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2808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87507-DA1B-FA79-CF0E-A42FA586F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7D28F-7567-6F87-D180-21D92193C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C0E39F-59C0-9F25-4134-99F2A3958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69B04-2F53-F73C-B3CE-2B0051236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3C371-41A5-3C15-5E34-C5038924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9EEDB-C509-5AF4-4DB4-1E8E39041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8312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6BCDE-8AB4-D157-3E21-739D19527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EC3D4-430A-B788-27AD-EC103ECEF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57DCF7-296B-382E-1737-68B63A36E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B598C4-6C51-6C53-CF68-B453D5D10A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A95F2C-2840-8A77-BC2F-96646A844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37677D-318B-9594-2D3F-41A4212D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BBC9E4-D877-AA04-E39D-9590D6BDB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668B62-C757-FFC3-B950-5E558C9E9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203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CEFFF-A617-E562-1220-4FA10029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133E99-8DBD-F81C-F2F8-50C191398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263ABF-3909-F5E1-7D64-999346DCC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7128D-4EF6-C52F-91C2-58DCE579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4616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1033C1-F93F-69F8-E79F-FBC3093FA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2182AD-D69A-5147-01A6-B5DD2E206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CACD85-4FB1-031A-C132-E65E5731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519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ECB0F-075E-F874-8BD1-5D27DF5EF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307F8-B601-27BB-949A-E1CD51D45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598CE-9365-52C8-758D-DD0E2FA4D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B1E46-A84A-010B-2069-C2261287E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ABF30D-382E-8F2D-8EE8-66D44ABA2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A0DAB-5993-BA10-F38F-F3BD69C13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8903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F63A8-4E20-1C14-9EBC-51A5B1C8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A5A277-A237-D2AF-0F86-2357E2B1F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C67ED7-7C68-02E5-849E-CD2D7B57C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D7D853-B49D-7EB1-29D4-5617F841B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D7812B-AEEA-CC48-41EF-175DBFA9A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4F161C-2C28-C474-0454-F1EE7DF69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6267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787648-C2F3-F160-F336-8C4E75E9B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389D85-07DA-5C7A-4915-726AEBAAD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7FAD7-04D8-4084-54F0-9BD0200A00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2059F-01B4-4BF4-85F3-4DF564AE1377}" type="datetimeFigureOut">
              <a:rPr lang="pt-BR" smtClean="0"/>
              <a:t>17/11/2023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34EA7-0F9C-4B88-8919-AC6B4D7253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83DF-A4D2-3DE1-55F7-325D370B30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A994A-38D8-484C-B1DD-801E83C2E8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3309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ov"/><Relationship Id="rId1" Type="http://schemas.microsoft.com/office/2007/relationships/media" Target="../media/media7.mov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ov"/><Relationship Id="rId1" Type="http://schemas.microsoft.com/office/2007/relationships/media" Target="../media/media8.mov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ov"/><Relationship Id="rId1" Type="http://schemas.microsoft.com/office/2007/relationships/media" Target="../media/media9.mov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0.mov"/><Relationship Id="rId1" Type="http://schemas.microsoft.com/office/2007/relationships/media" Target="../media/media10.mov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FC8DA73-6D53-DA0D-32B8-826955F8A482}"/>
              </a:ext>
            </a:extLst>
          </p:cNvPr>
          <p:cNvSpPr/>
          <p:nvPr/>
        </p:nvSpPr>
        <p:spPr>
          <a:xfrm>
            <a:off x="-4640425" y="690465"/>
            <a:ext cx="5477069" cy="5477069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9C7924-D566-185F-6999-1348E66A7C86}"/>
              </a:ext>
            </a:extLst>
          </p:cNvPr>
          <p:cNvSpPr txBox="1"/>
          <p:nvPr/>
        </p:nvSpPr>
        <p:spPr>
          <a:xfrm>
            <a:off x="2175587" y="2367170"/>
            <a:ext cx="867746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rgbClr val="001060"/>
                </a:solidFill>
                <a:latin typeface="Mont Heavy" panose="00000A00000000000000" pitchFamily="50" charset="0"/>
              </a:rPr>
              <a:t>SUGESTÕES DE MELHORIA PARA FERRAMENTAS DE GESTÃO DE SOFTWARE</a:t>
            </a:r>
          </a:p>
        </p:txBody>
      </p:sp>
    </p:spTree>
    <p:extLst>
      <p:ext uri="{BB962C8B-B14F-4D97-AF65-F5344CB8AC3E}">
        <p14:creationId xmlns:p14="http://schemas.microsoft.com/office/powerpoint/2010/main" val="60524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4836159" y="2169159"/>
            <a:ext cx="2519682" cy="25196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879" y="2849879"/>
            <a:ext cx="1158242" cy="11582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8036560" y="-1278132"/>
            <a:ext cx="3245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Vantagens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693E4-8586-7746-8A3E-9878096AF74D}"/>
              </a:ext>
            </a:extLst>
          </p:cNvPr>
          <p:cNvSpPr txBox="1"/>
          <p:nvPr/>
        </p:nvSpPr>
        <p:spPr>
          <a:xfrm>
            <a:off x="355056" y="-1278132"/>
            <a:ext cx="4286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Desvantagens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EBD58F-2D5E-A6E8-1B5D-BE8A3EE2E898}"/>
              </a:ext>
            </a:extLst>
          </p:cNvPr>
          <p:cNvSpPr txBox="1"/>
          <p:nvPr/>
        </p:nvSpPr>
        <p:spPr>
          <a:xfrm>
            <a:off x="12760960" y="2601766"/>
            <a:ext cx="3916232" cy="2298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Flexibilidade de Estrutura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Personalização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Colaboração Eficiente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Multiplataforma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Gama de Recursos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70527-9229-EFDD-935F-64C1ECE1C885}"/>
              </a:ext>
            </a:extLst>
          </p:cNvPr>
          <p:cNvSpPr txBox="1"/>
          <p:nvPr/>
        </p:nvSpPr>
        <p:spPr>
          <a:xfrm>
            <a:off x="-4509917" y="2423019"/>
            <a:ext cx="4169557" cy="3875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Curva de Aprendizado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Desempenho em Grandes Volumes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Integrações Limitadas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Preço para Recursos Avançados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Dependência da Conexão com a Internet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br>
              <a:rPr lang="pt-BR" dirty="0">
                <a:latin typeface="Mont Heavy" panose="00000A00000000000000" pitchFamily="50" charset="0"/>
              </a:rPr>
            </a:br>
            <a:endParaRPr lang="pt-BR" sz="1800" b="0" i="0" u="none" strike="noStrike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3C5FF-2780-7BEA-9ACD-2060A40CED7D}"/>
              </a:ext>
            </a:extLst>
          </p:cNvPr>
          <p:cNvSpPr txBox="1"/>
          <p:nvPr/>
        </p:nvSpPr>
        <p:spPr>
          <a:xfrm>
            <a:off x="4035749" y="376694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5742D5-580B-C6E8-83AA-806440548091}"/>
              </a:ext>
            </a:extLst>
          </p:cNvPr>
          <p:cNvGrpSpPr/>
          <p:nvPr/>
        </p:nvGrpSpPr>
        <p:grpSpPr>
          <a:xfrm>
            <a:off x="-4293511" y="-3421371"/>
            <a:ext cx="4286477" cy="4286477"/>
            <a:chOff x="-7006233" y="2571523"/>
            <a:chExt cx="4286477" cy="428647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A4D23B2-F619-B1EF-C689-A890DA7456DF}"/>
                </a:ext>
              </a:extLst>
            </p:cNvPr>
            <p:cNvSpPr/>
            <p:nvPr/>
          </p:nvSpPr>
          <p:spPr>
            <a:xfrm>
              <a:off x="-7006233" y="2571523"/>
              <a:ext cx="4286477" cy="428647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1" name="Picture 6">
              <a:extLst>
                <a:ext uri="{FF2B5EF4-FFF2-40B4-BE49-F238E27FC236}">
                  <a16:creationId xmlns:a16="http://schemas.microsoft.com/office/drawing/2014/main" id="{24F25EF5-E776-C3F8-21CB-A7BDA17994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340298" y="3237458"/>
              <a:ext cx="2954605" cy="2954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CA6BB64-E3A3-C185-E401-9E7B50C634B9}"/>
              </a:ext>
            </a:extLst>
          </p:cNvPr>
          <p:cNvSpPr txBox="1"/>
          <p:nvPr/>
        </p:nvSpPr>
        <p:spPr>
          <a:xfrm>
            <a:off x="4035749" y="4899831"/>
            <a:ext cx="412050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Notion</a:t>
            </a:r>
            <a:b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+35M users</a:t>
            </a:r>
          </a:p>
        </p:txBody>
      </p:sp>
    </p:spTree>
    <p:extLst>
      <p:ext uri="{BB962C8B-B14F-4D97-AF65-F5344CB8AC3E}">
        <p14:creationId xmlns:p14="http://schemas.microsoft.com/office/powerpoint/2010/main" val="4114709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5636568" y="4067669"/>
            <a:ext cx="2519682" cy="25196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288" y="4748389"/>
            <a:ext cx="1158242" cy="11582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C3C5FF-2780-7BEA-9ACD-2060A40CED7D}"/>
              </a:ext>
            </a:extLst>
          </p:cNvPr>
          <p:cNvSpPr txBox="1"/>
          <p:nvPr/>
        </p:nvSpPr>
        <p:spPr>
          <a:xfrm>
            <a:off x="4035749" y="376694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8598077-769B-3A01-7BFB-D3C3E82431F7}"/>
              </a:ext>
            </a:extLst>
          </p:cNvPr>
          <p:cNvSpPr/>
          <p:nvPr/>
        </p:nvSpPr>
        <p:spPr>
          <a:xfrm>
            <a:off x="3952761" y="7120461"/>
            <a:ext cx="4286477" cy="428647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0BC446A-FA8B-1130-172E-19D054C63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981" y="8186681"/>
            <a:ext cx="2154036" cy="215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AECA8AA-56D8-EE14-F6CE-FC4803EE7F7D}"/>
              </a:ext>
            </a:extLst>
          </p:cNvPr>
          <p:cNvGrpSpPr/>
          <p:nvPr/>
        </p:nvGrpSpPr>
        <p:grpSpPr>
          <a:xfrm>
            <a:off x="209322" y="262461"/>
            <a:ext cx="4286477" cy="4286477"/>
            <a:chOff x="-7006233" y="2571523"/>
            <a:chExt cx="4286477" cy="42864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D153FB-1C26-CB6D-BF57-801C3563A949}"/>
                </a:ext>
              </a:extLst>
            </p:cNvPr>
            <p:cNvSpPr/>
            <p:nvPr/>
          </p:nvSpPr>
          <p:spPr>
            <a:xfrm>
              <a:off x="-7006233" y="2571523"/>
              <a:ext cx="4286477" cy="428647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FDD90E12-DB60-E1AF-9174-2250906BAF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340298" y="3237458"/>
              <a:ext cx="2954605" cy="2954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820DC6E-FC5C-6F8B-266D-253AE8828734}"/>
              </a:ext>
            </a:extLst>
          </p:cNvPr>
          <p:cNvSpPr txBox="1"/>
          <p:nvPr/>
        </p:nvSpPr>
        <p:spPr>
          <a:xfrm>
            <a:off x="292308" y="4663171"/>
            <a:ext cx="412050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9DC3E6"/>
                </a:solidFill>
                <a:latin typeface="Mont Heavy" panose="00000A00000000000000" pitchFamily="50" charset="0"/>
              </a:rPr>
              <a:t>Trello</a:t>
            </a:r>
            <a:br>
              <a:rPr lang="pt-BR" sz="2400" dirty="0">
                <a:solidFill>
                  <a:srgbClr val="9DC3E6"/>
                </a:solidFill>
                <a:latin typeface="Mont Heavy" panose="00000A00000000000000" pitchFamily="50" charset="0"/>
              </a:rPr>
            </a:b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+50M users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7AAC69-4D84-44DD-F8B2-D9BC7339410F}"/>
              </a:ext>
            </a:extLst>
          </p:cNvPr>
          <p:cNvSpPr txBox="1"/>
          <p:nvPr/>
        </p:nvSpPr>
        <p:spPr>
          <a:xfrm>
            <a:off x="4836158" y="6849812"/>
            <a:ext cx="412050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Notion</a:t>
            </a:r>
            <a:b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+35M users</a:t>
            </a:r>
          </a:p>
        </p:txBody>
      </p:sp>
    </p:spTree>
    <p:extLst>
      <p:ext uri="{BB962C8B-B14F-4D97-AF65-F5344CB8AC3E}">
        <p14:creationId xmlns:p14="http://schemas.microsoft.com/office/powerpoint/2010/main" val="483354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9174748" y="576268"/>
            <a:ext cx="1998754" cy="1998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4734" y="1116254"/>
            <a:ext cx="918783" cy="9187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C3C5FF-2780-7BEA-9ACD-2060A40CED7D}"/>
              </a:ext>
            </a:extLst>
          </p:cNvPr>
          <p:cNvSpPr txBox="1"/>
          <p:nvPr/>
        </p:nvSpPr>
        <p:spPr>
          <a:xfrm>
            <a:off x="4035749" y="376694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C8079CD-5500-27DD-420A-2295FD79B500}"/>
              </a:ext>
            </a:extLst>
          </p:cNvPr>
          <p:cNvGrpSpPr/>
          <p:nvPr/>
        </p:nvGrpSpPr>
        <p:grpSpPr>
          <a:xfrm>
            <a:off x="11748606" y="-3909783"/>
            <a:ext cx="4286477" cy="4286477"/>
            <a:chOff x="950951" y="2841277"/>
            <a:chExt cx="2519682" cy="251968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4AB4D64-0684-35F7-2FC9-6D6B6B2690CD}"/>
                </a:ext>
              </a:extLst>
            </p:cNvPr>
            <p:cNvSpPr/>
            <p:nvPr/>
          </p:nvSpPr>
          <p:spPr>
            <a:xfrm>
              <a:off x="950951" y="2841277"/>
              <a:ext cx="2519682" cy="2519682"/>
            </a:xfrm>
            <a:prstGeom prst="ellipse">
              <a:avLst/>
            </a:prstGeom>
            <a:solidFill>
              <a:srgbClr val="5BA54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67E3A22-42E4-CEAB-0CC1-94C2EFE8DA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0053" y="3250379"/>
              <a:ext cx="1701478" cy="17014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18598077-769B-3A01-7BFB-D3C3E82431F7}"/>
              </a:ext>
            </a:extLst>
          </p:cNvPr>
          <p:cNvSpPr/>
          <p:nvPr/>
        </p:nvSpPr>
        <p:spPr>
          <a:xfrm>
            <a:off x="3954064" y="1238945"/>
            <a:ext cx="4286477" cy="428647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0BC446A-FA8B-1130-172E-19D054C63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0284" y="2305165"/>
            <a:ext cx="2154036" cy="215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AECA8AA-56D8-EE14-F6CE-FC4803EE7F7D}"/>
              </a:ext>
            </a:extLst>
          </p:cNvPr>
          <p:cNvGrpSpPr/>
          <p:nvPr/>
        </p:nvGrpSpPr>
        <p:grpSpPr>
          <a:xfrm>
            <a:off x="69973" y="125801"/>
            <a:ext cx="2899555" cy="2899555"/>
            <a:chOff x="-7006233" y="2571523"/>
            <a:chExt cx="4286477" cy="42864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D153FB-1C26-CB6D-BF57-801C3563A949}"/>
                </a:ext>
              </a:extLst>
            </p:cNvPr>
            <p:cNvSpPr/>
            <p:nvPr/>
          </p:nvSpPr>
          <p:spPr>
            <a:xfrm>
              <a:off x="-7006233" y="2571523"/>
              <a:ext cx="4286477" cy="428647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FDD90E12-DB60-E1AF-9174-2250906BAF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340298" y="3237458"/>
              <a:ext cx="2954605" cy="2954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820DC6E-FC5C-6F8B-266D-253AE8828734}"/>
              </a:ext>
            </a:extLst>
          </p:cNvPr>
          <p:cNvSpPr txBox="1"/>
          <p:nvPr/>
        </p:nvSpPr>
        <p:spPr>
          <a:xfrm>
            <a:off x="126109" y="2339164"/>
            <a:ext cx="2787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9DC3E6"/>
                </a:solidFill>
                <a:latin typeface="Mont Heavy" panose="00000A00000000000000" pitchFamily="50" charset="0"/>
              </a:rPr>
              <a:t>Trello</a:t>
            </a:r>
            <a:br>
              <a:rPr lang="pt-BR" sz="1200" dirty="0">
                <a:solidFill>
                  <a:srgbClr val="9DC3E6"/>
                </a:solidFill>
                <a:latin typeface="Mont Heavy" panose="00000A00000000000000" pitchFamily="50" charset="0"/>
              </a:rPr>
            </a:br>
            <a:r>
              <a:rPr lang="pt-BR" sz="1200" dirty="0">
                <a:solidFill>
                  <a:srgbClr val="9DC3E6"/>
                </a:solidFill>
                <a:latin typeface="Mont Heavy" panose="00000A00000000000000" pitchFamily="50" charset="0"/>
              </a:rPr>
              <a:t>+50M users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1D188-84D0-CB0E-3F07-92BE025F4B24}"/>
              </a:ext>
            </a:extLst>
          </p:cNvPr>
          <p:cNvSpPr txBox="1"/>
          <p:nvPr/>
        </p:nvSpPr>
        <p:spPr>
          <a:xfrm>
            <a:off x="2089182" y="5557976"/>
            <a:ext cx="80162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 err="1">
                <a:solidFill>
                  <a:srgbClr val="E44332"/>
                </a:solidFill>
                <a:latin typeface="Mont Heavy" panose="00000A00000000000000" pitchFamily="50" charset="0"/>
              </a:rPr>
              <a:t>Todoist</a:t>
            </a:r>
            <a:br>
              <a:rPr lang="pt-BR" sz="1800" dirty="0">
                <a:solidFill>
                  <a:srgbClr val="E44332"/>
                </a:solidFill>
                <a:latin typeface="Mont Heavy" panose="00000A00000000000000" pitchFamily="50" charset="0"/>
              </a:rPr>
            </a:br>
            <a:r>
              <a:rPr lang="pt-BR" sz="1800" dirty="0">
                <a:solidFill>
                  <a:schemeClr val="bg1"/>
                </a:solidFill>
                <a:latin typeface="Mont Heavy" panose="00000A00000000000000" pitchFamily="50" charset="0"/>
              </a:rPr>
              <a:t>+30M users</a:t>
            </a:r>
          </a:p>
        </p:txBody>
      </p:sp>
    </p:spTree>
    <p:extLst>
      <p:ext uri="{BB962C8B-B14F-4D97-AF65-F5344CB8AC3E}">
        <p14:creationId xmlns:p14="http://schemas.microsoft.com/office/powerpoint/2010/main" val="2021328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2654352" y="2380793"/>
            <a:ext cx="1587037" cy="1587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3108" y="2809549"/>
            <a:ext cx="729526" cy="7295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C3C5FF-2780-7BEA-9ACD-2060A40CED7D}"/>
              </a:ext>
            </a:extLst>
          </p:cNvPr>
          <p:cNvSpPr txBox="1"/>
          <p:nvPr/>
        </p:nvSpPr>
        <p:spPr>
          <a:xfrm>
            <a:off x="4035749" y="376694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C8079CD-5500-27DD-420A-2295FD79B500}"/>
              </a:ext>
            </a:extLst>
          </p:cNvPr>
          <p:cNvGrpSpPr/>
          <p:nvPr/>
        </p:nvGrpSpPr>
        <p:grpSpPr>
          <a:xfrm>
            <a:off x="5840175" y="-1697907"/>
            <a:ext cx="8179213" cy="8179213"/>
            <a:chOff x="950951" y="2841277"/>
            <a:chExt cx="2519682" cy="251968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4AB4D64-0684-35F7-2FC9-6D6B6B2690CD}"/>
                </a:ext>
              </a:extLst>
            </p:cNvPr>
            <p:cNvSpPr/>
            <p:nvPr/>
          </p:nvSpPr>
          <p:spPr>
            <a:xfrm>
              <a:off x="950951" y="2841277"/>
              <a:ext cx="2519682" cy="2519682"/>
            </a:xfrm>
            <a:prstGeom prst="ellipse">
              <a:avLst/>
            </a:prstGeom>
            <a:solidFill>
              <a:srgbClr val="5BA54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67E3A22-42E4-CEAB-0CC1-94C2EFE8DA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0053" y="3250379"/>
              <a:ext cx="1701478" cy="17014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AECA8AA-56D8-EE14-F6CE-FC4803EE7F7D}"/>
              </a:ext>
            </a:extLst>
          </p:cNvPr>
          <p:cNvGrpSpPr/>
          <p:nvPr/>
        </p:nvGrpSpPr>
        <p:grpSpPr>
          <a:xfrm>
            <a:off x="69973" y="125801"/>
            <a:ext cx="2899555" cy="2899555"/>
            <a:chOff x="-7006233" y="2571523"/>
            <a:chExt cx="4286477" cy="42864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D153FB-1C26-CB6D-BF57-801C3563A949}"/>
                </a:ext>
              </a:extLst>
            </p:cNvPr>
            <p:cNvSpPr/>
            <p:nvPr/>
          </p:nvSpPr>
          <p:spPr>
            <a:xfrm>
              <a:off x="-7006233" y="2571523"/>
              <a:ext cx="4286477" cy="428647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FDD90E12-DB60-E1AF-9174-2250906BAF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340298" y="3237458"/>
              <a:ext cx="2954605" cy="2954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820DC6E-FC5C-6F8B-266D-253AE8828734}"/>
              </a:ext>
            </a:extLst>
          </p:cNvPr>
          <p:cNvSpPr txBox="1"/>
          <p:nvPr/>
        </p:nvSpPr>
        <p:spPr>
          <a:xfrm>
            <a:off x="126109" y="2339164"/>
            <a:ext cx="2787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9DC3E6"/>
                </a:solidFill>
                <a:latin typeface="Mont Heavy" panose="00000A00000000000000" pitchFamily="50" charset="0"/>
              </a:rPr>
              <a:t>Trello</a:t>
            </a:r>
            <a:br>
              <a:rPr lang="pt-BR" sz="1200" dirty="0">
                <a:solidFill>
                  <a:srgbClr val="9DC3E6"/>
                </a:solidFill>
                <a:latin typeface="Mont Heavy" panose="00000A00000000000000" pitchFamily="50" charset="0"/>
              </a:rPr>
            </a:br>
            <a:r>
              <a:rPr lang="pt-BR" sz="1200" dirty="0">
                <a:solidFill>
                  <a:srgbClr val="9DC3E6"/>
                </a:solidFill>
                <a:latin typeface="Mont Heavy" panose="00000A00000000000000" pitchFamily="50" charset="0"/>
              </a:rPr>
              <a:t>+50M users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8598077-769B-3A01-7BFB-D3C3E82431F7}"/>
              </a:ext>
            </a:extLst>
          </p:cNvPr>
          <p:cNvSpPr/>
          <p:nvPr/>
        </p:nvSpPr>
        <p:spPr>
          <a:xfrm>
            <a:off x="514244" y="3437799"/>
            <a:ext cx="2491204" cy="249120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0BC446A-FA8B-1130-172E-19D054C63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907" y="4057462"/>
            <a:ext cx="1251877" cy="125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D1D188-84D0-CB0E-3F07-92BE025F4B24}"/>
              </a:ext>
            </a:extLst>
          </p:cNvPr>
          <p:cNvSpPr txBox="1"/>
          <p:nvPr/>
        </p:nvSpPr>
        <p:spPr>
          <a:xfrm>
            <a:off x="-82568" y="6899522"/>
            <a:ext cx="4658859" cy="5366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 err="1">
                <a:solidFill>
                  <a:srgbClr val="E44332"/>
                </a:solidFill>
                <a:latin typeface="Mont Heavy" panose="00000A00000000000000" pitchFamily="50" charset="0"/>
              </a:rPr>
              <a:t>Todoist</a:t>
            </a:r>
            <a:br>
              <a:rPr lang="pt-BR" sz="1800" dirty="0">
                <a:solidFill>
                  <a:srgbClr val="E44332"/>
                </a:solidFill>
                <a:latin typeface="Mont Heavy" panose="00000A00000000000000" pitchFamily="50" charset="0"/>
              </a:rPr>
            </a:br>
            <a:r>
              <a:rPr lang="pt-BR" sz="1800" dirty="0">
                <a:solidFill>
                  <a:schemeClr val="bg1"/>
                </a:solidFill>
                <a:latin typeface="Mont Heavy" panose="00000A00000000000000" pitchFamily="50" charset="0"/>
              </a:rPr>
              <a:t>+30M users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C6CCBC-98CD-DEB6-24A0-3770D5E8741A}"/>
              </a:ext>
            </a:extLst>
          </p:cNvPr>
          <p:cNvSpPr txBox="1"/>
          <p:nvPr/>
        </p:nvSpPr>
        <p:spPr>
          <a:xfrm>
            <a:off x="2913391" y="4788252"/>
            <a:ext cx="4800394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solidFill>
                  <a:srgbClr val="5BA545"/>
                </a:solidFill>
                <a:latin typeface="Mont Heavy" panose="00000A00000000000000" pitchFamily="50" charset="0"/>
              </a:rPr>
              <a:t>Evernote</a:t>
            </a:r>
            <a:br>
              <a:rPr lang="pt-BR" sz="2400" dirty="0">
                <a:solidFill>
                  <a:srgbClr val="E44332"/>
                </a:solidFill>
                <a:latin typeface="Mont Heavy" panose="00000A00000000000000" pitchFamily="50" charset="0"/>
              </a:rPr>
            </a:b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+225M users</a:t>
            </a:r>
          </a:p>
        </p:txBody>
      </p:sp>
    </p:spTree>
    <p:extLst>
      <p:ext uri="{BB962C8B-B14F-4D97-AF65-F5344CB8AC3E}">
        <p14:creationId xmlns:p14="http://schemas.microsoft.com/office/powerpoint/2010/main" val="829923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4926159" y="2003090"/>
            <a:ext cx="2339679" cy="233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250" y="2635181"/>
            <a:ext cx="1075499" cy="10754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C3C5FF-2780-7BEA-9ACD-2060A40CED7D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C8079CD-5500-27DD-420A-2295FD79B500}"/>
              </a:ext>
            </a:extLst>
          </p:cNvPr>
          <p:cNvGrpSpPr/>
          <p:nvPr/>
        </p:nvGrpSpPr>
        <p:grpSpPr>
          <a:xfrm>
            <a:off x="12261973" y="-6176123"/>
            <a:ext cx="8179213" cy="8179213"/>
            <a:chOff x="950951" y="2841277"/>
            <a:chExt cx="2519682" cy="251968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4AB4D64-0684-35F7-2FC9-6D6B6B2690CD}"/>
                </a:ext>
              </a:extLst>
            </p:cNvPr>
            <p:cNvSpPr/>
            <p:nvPr/>
          </p:nvSpPr>
          <p:spPr>
            <a:xfrm>
              <a:off x="950951" y="2841277"/>
              <a:ext cx="2519682" cy="2519682"/>
            </a:xfrm>
            <a:prstGeom prst="ellipse">
              <a:avLst/>
            </a:prstGeom>
            <a:solidFill>
              <a:srgbClr val="5BA54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67E3A22-42E4-CEAB-0CC1-94C2EFE8DA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0053" y="3250379"/>
              <a:ext cx="1701478" cy="17014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AECA8AA-56D8-EE14-F6CE-FC4803EE7F7D}"/>
              </a:ext>
            </a:extLst>
          </p:cNvPr>
          <p:cNvGrpSpPr/>
          <p:nvPr/>
        </p:nvGrpSpPr>
        <p:grpSpPr>
          <a:xfrm>
            <a:off x="-2385311" y="-2880098"/>
            <a:ext cx="2899555" cy="2899555"/>
            <a:chOff x="-10635934" y="-1872165"/>
            <a:chExt cx="4286477" cy="42864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D153FB-1C26-CB6D-BF57-801C3563A949}"/>
                </a:ext>
              </a:extLst>
            </p:cNvPr>
            <p:cNvSpPr/>
            <p:nvPr/>
          </p:nvSpPr>
          <p:spPr>
            <a:xfrm>
              <a:off x="-10635934" y="-1872165"/>
              <a:ext cx="4286477" cy="428647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FDD90E12-DB60-E1AF-9174-2250906BAF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9969999" y="-1206230"/>
              <a:ext cx="2954605" cy="2954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18598077-769B-3A01-7BFB-D3C3E82431F7}"/>
              </a:ext>
            </a:extLst>
          </p:cNvPr>
          <p:cNvSpPr/>
          <p:nvPr/>
        </p:nvSpPr>
        <p:spPr>
          <a:xfrm>
            <a:off x="-2744771" y="6157553"/>
            <a:ext cx="2491204" cy="249120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0BC446A-FA8B-1130-172E-19D054C63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25108" y="6777216"/>
            <a:ext cx="1251877" cy="125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833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2561659" y="3211672"/>
            <a:ext cx="7032612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1599" y="5111612"/>
            <a:ext cx="3232737" cy="32327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C3C5FF-2780-7BEA-9ACD-2060A40CED7D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</a:t>
            </a:r>
            <a:r>
              <a:rPr lang="pt-BR" sz="4000" dirty="0">
                <a:solidFill>
                  <a:srgbClr val="00F0EA"/>
                </a:solidFill>
                <a:latin typeface="Mont Heavy" panose="00000A00000000000000" pitchFamily="50" charset="0"/>
              </a:rPr>
              <a:t>desafio</a:t>
            </a:r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 apontado na entrevista: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6C461B-F5FF-C707-5CD4-70756F674B2D}"/>
              </a:ext>
            </a:extLst>
          </p:cNvPr>
          <p:cNvSpPr txBox="1"/>
          <p:nvPr/>
        </p:nvSpPr>
        <p:spPr>
          <a:xfrm>
            <a:off x="1522231" y="1059201"/>
            <a:ext cx="8072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Mont Heavy" panose="00000A00000000000000" pitchFamily="50" charset="0"/>
              </a:rPr>
              <a:t>Entrevistado: </a:t>
            </a:r>
            <a:r>
              <a:rPr lang="pt-BR" sz="3200" dirty="0">
                <a:solidFill>
                  <a:srgbClr val="00F0EA"/>
                </a:solidFill>
                <a:latin typeface="Mont Heavy" panose="00000A00000000000000" pitchFamily="50" charset="0"/>
              </a:rPr>
              <a:t>Willian Albeche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B71D44-E0A0-5F67-4CBD-35FA1CE86A55}"/>
              </a:ext>
            </a:extLst>
          </p:cNvPr>
          <p:cNvSpPr txBox="1"/>
          <p:nvPr/>
        </p:nvSpPr>
        <p:spPr>
          <a:xfrm>
            <a:off x="1522231" y="1643976"/>
            <a:ext cx="1005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“Uma maneira mais prática de criar um board de kanban de maneira fácil ou direta e criar o backlog em termos de criar as tasks e US e linear elas no kanban.”</a:t>
            </a:r>
          </a:p>
        </p:txBody>
      </p:sp>
    </p:spTree>
    <p:extLst>
      <p:ext uri="{BB962C8B-B14F-4D97-AF65-F5344CB8AC3E}">
        <p14:creationId xmlns:p14="http://schemas.microsoft.com/office/powerpoint/2010/main" val="1042910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905605" y="1820661"/>
            <a:ext cx="2898517" cy="2898517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4F01AD-F983-3CD7-90A9-CB6AFCE1B9AA}"/>
              </a:ext>
            </a:extLst>
          </p:cNvPr>
          <p:cNvSpPr/>
          <p:nvPr/>
        </p:nvSpPr>
        <p:spPr>
          <a:xfrm>
            <a:off x="8387878" y="1820660"/>
            <a:ext cx="2898517" cy="2898517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535F76-8B3A-31E6-21D0-46A997A09D31}"/>
              </a:ext>
            </a:extLst>
          </p:cNvPr>
          <p:cNvSpPr/>
          <p:nvPr/>
        </p:nvSpPr>
        <p:spPr>
          <a:xfrm>
            <a:off x="5848349" y="3181349"/>
            <a:ext cx="495302" cy="495302"/>
          </a:xfrm>
          <a:prstGeom prst="ellipse">
            <a:avLst/>
          </a:prstGeom>
          <a:solidFill>
            <a:srgbClr val="001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4CCCA8-C8F3-2F9C-BDEF-2E2287390108}"/>
              </a:ext>
            </a:extLst>
          </p:cNvPr>
          <p:cNvSpPr txBox="1"/>
          <p:nvPr/>
        </p:nvSpPr>
        <p:spPr>
          <a:xfrm>
            <a:off x="5144930" y="2666999"/>
            <a:ext cx="1902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Ferramentas</a:t>
            </a:r>
            <a:b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selecionadas</a:t>
            </a:r>
            <a:endParaRPr lang="pt-BR" sz="1400" dirty="0">
              <a:solidFill>
                <a:srgbClr val="00F0EA"/>
              </a:solidFill>
              <a:latin typeface="Mont Heavy" panose="00000A00000000000000" pitchFamily="50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4BF567-6BD2-CADA-9ADC-88F8BA165D5D}"/>
              </a:ext>
            </a:extLst>
          </p:cNvPr>
          <p:cNvSpPr/>
          <p:nvPr/>
        </p:nvSpPr>
        <p:spPr>
          <a:xfrm>
            <a:off x="6224588" y="3345656"/>
            <a:ext cx="69057" cy="166688"/>
          </a:xfrm>
          <a:prstGeom prst="rect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6AA4E-F739-E587-D1FE-3C372EACA98E}"/>
              </a:ext>
            </a:extLst>
          </p:cNvPr>
          <p:cNvSpPr txBox="1"/>
          <p:nvPr/>
        </p:nvSpPr>
        <p:spPr>
          <a:xfrm>
            <a:off x="514244" y="-1194318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</a:t>
            </a:r>
            <a:r>
              <a:rPr lang="pt-BR" sz="4000" dirty="0">
                <a:solidFill>
                  <a:srgbClr val="00F0EA"/>
                </a:solidFill>
                <a:latin typeface="Mont Heavy" panose="00000A00000000000000" pitchFamily="50" charset="0"/>
              </a:rPr>
              <a:t>desafio</a:t>
            </a:r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 apontado na entrevista: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04938-FF4E-F577-9ED3-ABB03B9FA8E1}"/>
              </a:ext>
            </a:extLst>
          </p:cNvPr>
          <p:cNvSpPr txBox="1"/>
          <p:nvPr/>
        </p:nvSpPr>
        <p:spPr>
          <a:xfrm>
            <a:off x="12846723" y="1059201"/>
            <a:ext cx="8072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Mont Heavy" panose="00000A00000000000000" pitchFamily="50" charset="0"/>
              </a:rPr>
              <a:t>Entrevistado: </a:t>
            </a:r>
            <a:r>
              <a:rPr lang="pt-BR" sz="3200" dirty="0">
                <a:solidFill>
                  <a:srgbClr val="00F0EA"/>
                </a:solidFill>
                <a:latin typeface="Mont Heavy" panose="00000A00000000000000" pitchFamily="50" charset="0"/>
              </a:rPr>
              <a:t>Willian Albeche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521345-00B3-AA80-ABA6-B62CE9E11C71}"/>
              </a:ext>
            </a:extLst>
          </p:cNvPr>
          <p:cNvSpPr txBox="1"/>
          <p:nvPr/>
        </p:nvSpPr>
        <p:spPr>
          <a:xfrm>
            <a:off x="-10261364" y="1643976"/>
            <a:ext cx="1005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“Uma maneira mais prática de criar um board de kanban de maneira fácil ou direta e criar o backlog em termos de criar as tasks e US e linear elas no kanban.”</a:t>
            </a:r>
          </a:p>
        </p:txBody>
      </p:sp>
    </p:spTree>
    <p:extLst>
      <p:ext uri="{BB962C8B-B14F-4D97-AF65-F5344CB8AC3E}">
        <p14:creationId xmlns:p14="http://schemas.microsoft.com/office/powerpoint/2010/main" val="17924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-3070194" y="1190172"/>
            <a:ext cx="4037006" cy="4037006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4F01AD-F983-3CD7-90A9-CB6AFCE1B9AA}"/>
              </a:ext>
            </a:extLst>
          </p:cNvPr>
          <p:cNvSpPr/>
          <p:nvPr/>
        </p:nvSpPr>
        <p:spPr>
          <a:xfrm>
            <a:off x="7350989" y="1190171"/>
            <a:ext cx="4037006" cy="4037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535F76-8B3A-31E6-21D0-46A997A09D31}"/>
              </a:ext>
            </a:extLst>
          </p:cNvPr>
          <p:cNvSpPr/>
          <p:nvPr/>
        </p:nvSpPr>
        <p:spPr>
          <a:xfrm>
            <a:off x="3813976" y="3085316"/>
            <a:ext cx="689848" cy="6898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4CCCA8-C8F3-2F9C-BDEF-2E2287390108}"/>
              </a:ext>
            </a:extLst>
          </p:cNvPr>
          <p:cNvSpPr txBox="1"/>
          <p:nvPr/>
        </p:nvSpPr>
        <p:spPr>
          <a:xfrm>
            <a:off x="2834266" y="2368938"/>
            <a:ext cx="2649268" cy="728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Ferramentas</a:t>
            </a:r>
            <a:b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selecionadas</a:t>
            </a:r>
            <a:endParaRPr lang="pt-BR" sz="1400" dirty="0">
              <a:solidFill>
                <a:srgbClr val="00F0EA"/>
              </a:solidFill>
              <a:latin typeface="Mont Heavy" panose="00000A00000000000000" pitchFamily="50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4BF567-6BD2-CADA-9ADC-88F8BA165D5D}"/>
              </a:ext>
            </a:extLst>
          </p:cNvPr>
          <p:cNvSpPr/>
          <p:nvPr/>
        </p:nvSpPr>
        <p:spPr>
          <a:xfrm>
            <a:off x="4337996" y="3314160"/>
            <a:ext cx="3104305" cy="23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Picture 1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8CE35277-CA38-41EA-0EFA-69AA65976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700" y="2157327"/>
            <a:ext cx="2154340" cy="18806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F70965-6C85-06E3-A715-4ACA7D32698F}"/>
              </a:ext>
            </a:extLst>
          </p:cNvPr>
          <p:cNvSpPr txBox="1"/>
          <p:nvPr/>
        </p:nvSpPr>
        <p:spPr>
          <a:xfrm>
            <a:off x="6730711" y="506780"/>
            <a:ext cx="557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Microsoft Project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B42493-06E4-D07B-98C3-605AD74A0DDD}"/>
              </a:ext>
            </a:extLst>
          </p:cNvPr>
          <p:cNvSpPr txBox="1"/>
          <p:nvPr/>
        </p:nvSpPr>
        <p:spPr>
          <a:xfrm>
            <a:off x="4412234" y="5412993"/>
            <a:ext cx="79420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Mont Heavy" panose="00000A00000000000000" pitchFamily="50" charset="0"/>
              </a:rPr>
              <a:t>A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uxiliar o gerente de projetos a desenvolver um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cronograma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, atribuir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recursos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 a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tarefas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, acompanhar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progresso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,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gerenciar orçamento 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e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analisar fluxos de trabalho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.</a:t>
            </a:r>
            <a:endParaRPr lang="pt-BR" sz="1600" dirty="0">
              <a:solidFill>
                <a:schemeClr val="bg1"/>
              </a:solidFill>
              <a:latin typeface="Mont Heavy" panose="00000A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53CCE6-5CB6-83A4-F635-1FEAF4B872D8}"/>
              </a:ext>
            </a:extLst>
          </p:cNvPr>
          <p:cNvSpPr txBox="1"/>
          <p:nvPr/>
        </p:nvSpPr>
        <p:spPr>
          <a:xfrm>
            <a:off x="3413465" y="-604522"/>
            <a:ext cx="5365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Mont Heavy" panose="00000A00000000000000" pitchFamily="50" charset="0"/>
              </a:rPr>
              <a:t>Entrevista com usuários:</a:t>
            </a:r>
          </a:p>
        </p:txBody>
      </p:sp>
    </p:spTree>
    <p:extLst>
      <p:ext uri="{BB962C8B-B14F-4D97-AF65-F5344CB8AC3E}">
        <p14:creationId xmlns:p14="http://schemas.microsoft.com/office/powerpoint/2010/main" val="1285298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-4299016" y="1190172"/>
            <a:ext cx="4037006" cy="4037006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4F01AD-F983-3CD7-90A9-CB6AFCE1B9AA}"/>
              </a:ext>
            </a:extLst>
          </p:cNvPr>
          <p:cNvSpPr/>
          <p:nvPr/>
        </p:nvSpPr>
        <p:spPr>
          <a:xfrm>
            <a:off x="4346261" y="1190172"/>
            <a:ext cx="4037006" cy="4037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535F76-8B3A-31E6-21D0-46A997A09D31}"/>
              </a:ext>
            </a:extLst>
          </p:cNvPr>
          <p:cNvSpPr/>
          <p:nvPr/>
        </p:nvSpPr>
        <p:spPr>
          <a:xfrm>
            <a:off x="4423017" y="3084077"/>
            <a:ext cx="689848" cy="6898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4CCCA8-C8F3-2F9C-BDEF-2E2287390108}"/>
              </a:ext>
            </a:extLst>
          </p:cNvPr>
          <p:cNvSpPr txBox="1"/>
          <p:nvPr/>
        </p:nvSpPr>
        <p:spPr>
          <a:xfrm>
            <a:off x="4480095" y="2318056"/>
            <a:ext cx="6898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Ferramentas</a:t>
            </a:r>
            <a:b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selecionadas</a:t>
            </a:r>
            <a:endParaRPr lang="pt-BR" sz="1400" dirty="0">
              <a:solidFill>
                <a:srgbClr val="00F0EA"/>
              </a:solidFill>
              <a:latin typeface="Mont Heavy" panose="00000A00000000000000" pitchFamily="50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4BF567-6BD2-CADA-9ADC-88F8BA165D5D}"/>
              </a:ext>
            </a:extLst>
          </p:cNvPr>
          <p:cNvSpPr/>
          <p:nvPr/>
        </p:nvSpPr>
        <p:spPr>
          <a:xfrm>
            <a:off x="4391854" y="3314161"/>
            <a:ext cx="180746" cy="23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Picture 1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8CE35277-CA38-41EA-0EFA-69AA65976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972" y="2157328"/>
            <a:ext cx="2154340" cy="18806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F70965-6C85-06E3-A715-4ACA7D32698F}"/>
              </a:ext>
            </a:extLst>
          </p:cNvPr>
          <p:cNvSpPr txBox="1"/>
          <p:nvPr/>
        </p:nvSpPr>
        <p:spPr>
          <a:xfrm>
            <a:off x="3830466" y="518755"/>
            <a:ext cx="557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Microsoft Project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B42493-06E4-D07B-98C3-605AD74A0DDD}"/>
              </a:ext>
            </a:extLst>
          </p:cNvPr>
          <p:cNvSpPr txBox="1"/>
          <p:nvPr/>
        </p:nvSpPr>
        <p:spPr>
          <a:xfrm>
            <a:off x="4412234" y="7396502"/>
            <a:ext cx="79420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Mont Heavy" panose="00000A00000000000000" pitchFamily="50" charset="0"/>
              </a:rPr>
              <a:t>A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uxiliar o gerente de projetos a desenvolver um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cronograma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, atribuir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recursos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 a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tarefas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, acompanhar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progresso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,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gerenciar orçamento 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e </a:t>
            </a:r>
            <a:r>
              <a:rPr lang="pt-BR" sz="18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analisar fluxos de trabalho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Mont Heavy" panose="00000A00000000000000" pitchFamily="50" charset="0"/>
              </a:rPr>
              <a:t>.</a:t>
            </a:r>
            <a:endParaRPr lang="pt-BR" sz="1600" dirty="0">
              <a:solidFill>
                <a:schemeClr val="bg1"/>
              </a:solidFill>
              <a:latin typeface="Mont Heavy" panose="00000A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53CCE6-5CB6-83A4-F635-1FEAF4B872D8}"/>
              </a:ext>
            </a:extLst>
          </p:cNvPr>
          <p:cNvSpPr txBox="1"/>
          <p:nvPr/>
        </p:nvSpPr>
        <p:spPr>
          <a:xfrm>
            <a:off x="3413465" y="-604522"/>
            <a:ext cx="5365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Mont Heavy" panose="00000A00000000000000" pitchFamily="50" charset="0"/>
              </a:rPr>
              <a:t>Entrevista com usuários:</a:t>
            </a:r>
          </a:p>
        </p:txBody>
      </p:sp>
    </p:spTree>
    <p:extLst>
      <p:ext uri="{BB962C8B-B14F-4D97-AF65-F5344CB8AC3E}">
        <p14:creationId xmlns:p14="http://schemas.microsoft.com/office/powerpoint/2010/main" val="711385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4836158" y="2169159"/>
            <a:ext cx="2519682" cy="25196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8036560" y="739773"/>
            <a:ext cx="3245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Vantagens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693E4-8586-7746-8A3E-9878096AF74D}"/>
              </a:ext>
            </a:extLst>
          </p:cNvPr>
          <p:cNvSpPr txBox="1"/>
          <p:nvPr/>
        </p:nvSpPr>
        <p:spPr>
          <a:xfrm>
            <a:off x="355056" y="739773"/>
            <a:ext cx="4286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Desvantagens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EBD58F-2D5E-A6E8-1B5D-BE8A3EE2E898}"/>
              </a:ext>
            </a:extLst>
          </p:cNvPr>
          <p:cNvSpPr txBox="1"/>
          <p:nvPr/>
        </p:nvSpPr>
        <p:spPr>
          <a:xfrm>
            <a:off x="8044444" y="1447659"/>
            <a:ext cx="3916232" cy="5057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Informações e documentos em um só lugar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Gerenciamento de </a:t>
            </a:r>
            <a:r>
              <a:rPr lang="pt-BR" sz="1800" b="0" i="0" u="none" strike="noStrike" dirty="0" err="1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timeline</a:t>
            </a: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/</a:t>
            </a:r>
            <a:r>
              <a:rPr lang="pt-BR" sz="1800" b="0" i="0" u="none" strike="noStrike" dirty="0" err="1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tasks</a:t>
            </a: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 eficiente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Alocação de recursos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Acompanhamento de performance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Colaboração e comunicação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Atualizações em tempo real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Escalabilidade e suporte para projetos complexos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Integração com pacote Office 365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endParaRPr lang="pt-BR" sz="1800" b="0" i="0" u="none" strike="noStrike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70527-9229-EFDD-935F-64C1ECE1C885}"/>
              </a:ext>
            </a:extLst>
          </p:cNvPr>
          <p:cNvSpPr txBox="1"/>
          <p:nvPr/>
        </p:nvSpPr>
        <p:spPr>
          <a:xfrm>
            <a:off x="422589" y="1447659"/>
            <a:ext cx="4169557" cy="327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Complexidade e curva de aprendizado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Custo elevado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Pouca personalização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Dependência de internet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Inviável para proje</a:t>
            </a: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tos pequenos/simples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Compatibilidade com alguns formatos de arquivos que não são da Microsoft</a:t>
            </a:r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762" y="2930324"/>
            <a:ext cx="1142474" cy="99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758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A0FA37-754D-EE03-3E0E-39F7F1BFCB2C}"/>
              </a:ext>
            </a:extLst>
          </p:cNvPr>
          <p:cNvSpPr txBox="1"/>
          <p:nvPr/>
        </p:nvSpPr>
        <p:spPr>
          <a:xfrm>
            <a:off x="1292288" y="4497507"/>
            <a:ext cx="86774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Felipe Freitas</a:t>
            </a:r>
            <a:r>
              <a:rPr lang="pt-BR" sz="1600" b="0" i="0" u="none" strike="noStrike" dirty="0">
                <a:solidFill>
                  <a:srgbClr val="FFFFFF"/>
                </a:solidFill>
                <a:effectLst/>
                <a:latin typeface="Mont Heavy" panose="00000A00000000000000" pitchFamily="50" charset="0"/>
              </a:rPr>
              <a:t>, </a:t>
            </a:r>
            <a:r>
              <a:rPr lang="pt-BR" sz="16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Henrique Schultz</a:t>
            </a:r>
            <a:r>
              <a:rPr lang="pt-BR" sz="1600" b="0" i="0" u="none" strike="noStrike" dirty="0">
                <a:solidFill>
                  <a:srgbClr val="FFFFFF"/>
                </a:solidFill>
                <a:effectLst/>
                <a:latin typeface="Mont Heavy" panose="00000A00000000000000" pitchFamily="50" charset="0"/>
              </a:rPr>
              <a:t>, </a:t>
            </a:r>
            <a:r>
              <a:rPr lang="pt-BR" sz="16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Marcius Moraes </a:t>
            </a:r>
            <a:r>
              <a:rPr lang="pt-BR" sz="1600" b="0" i="0" u="none" strike="noStrike" dirty="0">
                <a:solidFill>
                  <a:srgbClr val="FFFFFF"/>
                </a:solidFill>
                <a:effectLst/>
                <a:latin typeface="Mont Heavy" panose="00000A00000000000000" pitchFamily="50" charset="0"/>
              </a:rPr>
              <a:t>e </a:t>
            </a:r>
            <a:r>
              <a:rPr lang="pt-BR" sz="16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Paola Lopes</a:t>
            </a:r>
            <a:endParaRPr lang="pt-BR" sz="1400" dirty="0">
              <a:solidFill>
                <a:srgbClr val="00F0EA"/>
              </a:solidFill>
              <a:latin typeface="Mont Heavy" panose="00000A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34292-FE0E-3B5E-B689-C79A8DC5EAC2}"/>
              </a:ext>
            </a:extLst>
          </p:cNvPr>
          <p:cNvSpPr txBox="1"/>
          <p:nvPr/>
        </p:nvSpPr>
        <p:spPr>
          <a:xfrm>
            <a:off x="2175587" y="2367170"/>
            <a:ext cx="867746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SUGESTÕES DE </a:t>
            </a:r>
            <a:r>
              <a:rPr lang="pt-BR" sz="4400" dirty="0">
                <a:solidFill>
                  <a:srgbClr val="00F0EA"/>
                </a:solidFill>
                <a:latin typeface="Mont Heavy" panose="00000A00000000000000" pitchFamily="50" charset="0"/>
              </a:rPr>
              <a:t>MELHORIA</a:t>
            </a:r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 PARA FERRAMENTAS DE </a:t>
            </a:r>
            <a:r>
              <a:rPr lang="pt-BR" sz="4400" dirty="0">
                <a:solidFill>
                  <a:srgbClr val="00F0EA"/>
                </a:solidFill>
                <a:latin typeface="Mont Heavy" panose="00000A00000000000000" pitchFamily="50" charset="0"/>
              </a:rPr>
              <a:t>GESTÃO DE SOFTWARE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3C83AF0-E8AA-3FFB-3B3C-D3C7371502EC}"/>
              </a:ext>
            </a:extLst>
          </p:cNvPr>
          <p:cNvSpPr/>
          <p:nvPr/>
        </p:nvSpPr>
        <p:spPr>
          <a:xfrm>
            <a:off x="-3464376" y="690465"/>
            <a:ext cx="5477069" cy="5477069"/>
          </a:xfrm>
          <a:prstGeom prst="ellipse">
            <a:avLst/>
          </a:prstGeom>
          <a:solidFill>
            <a:srgbClr val="00F0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B59D0B4-9395-E93C-14D5-C517806B279F}"/>
              </a:ext>
            </a:extLst>
          </p:cNvPr>
          <p:cNvSpPr/>
          <p:nvPr/>
        </p:nvSpPr>
        <p:spPr>
          <a:xfrm>
            <a:off x="3357465" y="6857998"/>
            <a:ext cx="5477069" cy="5477069"/>
          </a:xfrm>
          <a:prstGeom prst="ellipse">
            <a:avLst/>
          </a:prstGeom>
          <a:solidFill>
            <a:srgbClr val="001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9772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4063998" y="2169159"/>
            <a:ext cx="2519682" cy="2519682"/>
          </a:xfrm>
          <a:prstGeom prst="ellipse">
            <a:avLst/>
          </a:prstGeom>
          <a:solidFill>
            <a:srgbClr val="FE5E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8036560" y="739773"/>
            <a:ext cx="3245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Vantagens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693E4-8586-7746-8A3E-9878096AF74D}"/>
              </a:ext>
            </a:extLst>
          </p:cNvPr>
          <p:cNvSpPr txBox="1"/>
          <p:nvPr/>
        </p:nvSpPr>
        <p:spPr>
          <a:xfrm>
            <a:off x="355056" y="739773"/>
            <a:ext cx="4286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Desvantagens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70527-9229-EFDD-935F-64C1ECE1C885}"/>
              </a:ext>
            </a:extLst>
          </p:cNvPr>
          <p:cNvSpPr txBox="1"/>
          <p:nvPr/>
        </p:nvSpPr>
        <p:spPr>
          <a:xfrm>
            <a:off x="422589" y="1447659"/>
            <a:ext cx="4169557" cy="327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E5E5E"/>
                </a:solidFill>
                <a:latin typeface="Mont Heavy" panose="00000A00000000000000" pitchFamily="50" charset="0"/>
              </a:rPr>
              <a:t>Complexidade e curva de aprendizado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FE5E5E"/>
                </a:solidFill>
                <a:effectLst/>
                <a:latin typeface="Mont Heavy" panose="00000A00000000000000" pitchFamily="50" charset="0"/>
              </a:rPr>
              <a:t>Custo elevado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E5E5E"/>
                </a:solidFill>
                <a:latin typeface="Mont Heavy" panose="00000A00000000000000" pitchFamily="50" charset="0"/>
              </a:rPr>
              <a:t>Pouca personalização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FE5E5E"/>
                </a:solidFill>
                <a:effectLst/>
                <a:latin typeface="Mont Heavy" panose="00000A00000000000000" pitchFamily="50" charset="0"/>
              </a:rPr>
              <a:t>Dependência de internet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E5E5E"/>
                </a:solidFill>
                <a:latin typeface="Mont Heavy" panose="00000A00000000000000" pitchFamily="50" charset="0"/>
              </a:rPr>
              <a:t>Inviável para projetos pequenos/simples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FE5E5E"/>
                </a:solidFill>
                <a:effectLst/>
                <a:latin typeface="Mont Heavy" panose="00000A00000000000000" pitchFamily="50" charset="0"/>
              </a:rPr>
              <a:t>Compatibilidade com alguns formatos de arquivo que não são da Microsoft</a:t>
            </a:r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602" y="2930324"/>
            <a:ext cx="1142474" cy="997352"/>
          </a:xfrm>
          <a:prstGeom prst="rect">
            <a:avLst/>
          </a:prstGeom>
        </p:spPr>
      </p:pic>
      <p:sp>
        <p:nvSpPr>
          <p:cNvPr id="7" name="TextBox 1">
            <a:extLst>
              <a:ext uri="{FF2B5EF4-FFF2-40B4-BE49-F238E27FC236}">
                <a16:creationId xmlns:a16="http://schemas.microsoft.com/office/drawing/2014/main" id="{81B8E624-C8FD-7DF8-8118-C278A8C71F49}"/>
              </a:ext>
            </a:extLst>
          </p:cNvPr>
          <p:cNvSpPr txBox="1"/>
          <p:nvPr/>
        </p:nvSpPr>
        <p:spPr>
          <a:xfrm>
            <a:off x="8044444" y="1447659"/>
            <a:ext cx="3916232" cy="5057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Informações e documentos em um só lugar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Gerenciamento de </a:t>
            </a:r>
            <a:r>
              <a:rPr lang="pt-BR" sz="1800" b="0" i="0" u="none" strike="noStrike" dirty="0" err="1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timeline</a:t>
            </a: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/</a:t>
            </a:r>
            <a:r>
              <a:rPr lang="pt-BR" sz="1800" b="0" i="0" u="none" strike="noStrike" dirty="0" err="1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tasks</a:t>
            </a: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 eficiente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Alocação de recursos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Acompanhamento de performance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Colaboração e comunicação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Atualizações em tempo real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Escalabilidade e suporte para projetos complexos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Integração com pacote Office 365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endParaRPr lang="pt-BR" sz="1800" b="0" i="0" u="none" strike="noStrike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203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5524762" y="2169159"/>
            <a:ext cx="2519682" cy="2519682"/>
          </a:xfrm>
          <a:prstGeom prst="ellipse">
            <a:avLst/>
          </a:prstGeom>
          <a:solidFill>
            <a:srgbClr val="75FF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8036560" y="739773"/>
            <a:ext cx="3245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Vantagens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693E4-8586-7746-8A3E-9878096AF74D}"/>
              </a:ext>
            </a:extLst>
          </p:cNvPr>
          <p:cNvSpPr txBox="1"/>
          <p:nvPr/>
        </p:nvSpPr>
        <p:spPr>
          <a:xfrm>
            <a:off x="355056" y="739773"/>
            <a:ext cx="4286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Desvantagens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EBD58F-2D5E-A6E8-1B5D-BE8A3EE2E898}"/>
              </a:ext>
            </a:extLst>
          </p:cNvPr>
          <p:cNvSpPr txBox="1"/>
          <p:nvPr/>
        </p:nvSpPr>
        <p:spPr>
          <a:xfrm>
            <a:off x="8044444" y="1447659"/>
            <a:ext cx="3916232" cy="5057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75FF85"/>
                </a:solidFill>
                <a:latin typeface="Mont Heavy" panose="00000A00000000000000" pitchFamily="50" charset="0"/>
              </a:rPr>
              <a:t>Informações e documentos em um só lugar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Gerenciamento de </a:t>
            </a:r>
            <a:r>
              <a:rPr lang="pt-BR" sz="1800" b="0" i="0" u="none" strike="noStrike" dirty="0" err="1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timeline</a:t>
            </a: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/</a:t>
            </a:r>
            <a:r>
              <a:rPr lang="pt-BR" sz="1800" b="0" i="0" u="none" strike="noStrike" dirty="0" err="1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tasks</a:t>
            </a: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 eficiente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75FF85"/>
                </a:solidFill>
                <a:latin typeface="Mont Heavy" panose="00000A00000000000000" pitchFamily="50" charset="0"/>
              </a:rPr>
              <a:t>Alocação de recursos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Acompanhamento de performance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75FF85"/>
                </a:solidFill>
                <a:latin typeface="Mont Heavy" panose="00000A00000000000000" pitchFamily="50" charset="0"/>
              </a:rPr>
              <a:t>Colaboração e comunicação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Atualizações em tempo real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75FF85"/>
                </a:solidFill>
                <a:latin typeface="Mont Heavy" panose="00000A00000000000000" pitchFamily="50" charset="0"/>
              </a:rPr>
              <a:t>Escalabilidade e suporte para projetos complexos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Integração com pacote Office 365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endParaRPr lang="pt-BR" sz="1800" b="0" i="0" u="none" strike="noStrike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366" y="2930324"/>
            <a:ext cx="1142474" cy="997352"/>
          </a:xfrm>
          <a:prstGeom prst="rect">
            <a:avLst/>
          </a:prstGeom>
        </p:spPr>
      </p:pic>
      <p:sp>
        <p:nvSpPr>
          <p:cNvPr id="7" name="TextBox 4">
            <a:extLst>
              <a:ext uri="{FF2B5EF4-FFF2-40B4-BE49-F238E27FC236}">
                <a16:creationId xmlns:a16="http://schemas.microsoft.com/office/drawing/2014/main" id="{BA26454A-9761-C194-0FF4-58198416805D}"/>
              </a:ext>
            </a:extLst>
          </p:cNvPr>
          <p:cNvSpPr txBox="1"/>
          <p:nvPr/>
        </p:nvSpPr>
        <p:spPr>
          <a:xfrm>
            <a:off x="422589" y="1447659"/>
            <a:ext cx="4169557" cy="327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Complexidade e curva de aprendizado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Custo elevado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Pouca personalização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Dependência de internet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Inviável para proje</a:t>
            </a:r>
            <a:r>
              <a:rPr lang="pt-BR" dirty="0">
                <a:solidFill>
                  <a:srgbClr val="001061"/>
                </a:solidFill>
                <a:latin typeface="Mont Heavy" panose="00000A00000000000000" pitchFamily="50" charset="0"/>
              </a:rPr>
              <a:t>tos pequenos/simples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Compatibilidade com alguns formatos de arquivos que não são da Microsoft</a:t>
            </a:r>
          </a:p>
        </p:txBody>
      </p:sp>
    </p:spTree>
    <p:extLst>
      <p:ext uri="{BB962C8B-B14F-4D97-AF65-F5344CB8AC3E}">
        <p14:creationId xmlns:p14="http://schemas.microsoft.com/office/powerpoint/2010/main" val="1757001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4836159" y="2169159"/>
            <a:ext cx="2519682" cy="2519682"/>
          </a:xfrm>
          <a:prstGeom prst="ellipse">
            <a:avLst/>
          </a:prstGeom>
          <a:solidFill>
            <a:srgbClr val="FFFF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8036560" y="-967107"/>
            <a:ext cx="3245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Vantagens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693E4-8586-7746-8A3E-9878096AF74D}"/>
              </a:ext>
            </a:extLst>
          </p:cNvPr>
          <p:cNvSpPr txBox="1"/>
          <p:nvPr/>
        </p:nvSpPr>
        <p:spPr>
          <a:xfrm>
            <a:off x="355056" y="-1001442"/>
            <a:ext cx="4286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Desvantagens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EBD58F-2D5E-A6E8-1B5D-BE8A3EE2E898}"/>
              </a:ext>
            </a:extLst>
          </p:cNvPr>
          <p:cNvSpPr txBox="1"/>
          <p:nvPr/>
        </p:nvSpPr>
        <p:spPr>
          <a:xfrm>
            <a:off x="12307662" y="1447659"/>
            <a:ext cx="391623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Complexidade e curva de aprendizado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Custo elevado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Pouca personalização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Dependência de internet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Inviável para projetos pequenos/simples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Compatibilidade com alguns formatos de arquivos que não são da Microsoft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endParaRPr lang="pt-BR" sz="1800" b="0" i="0" u="none" strike="noStrike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70527-9229-EFDD-935F-64C1ECE1C885}"/>
              </a:ext>
            </a:extLst>
          </p:cNvPr>
          <p:cNvSpPr txBox="1"/>
          <p:nvPr/>
        </p:nvSpPr>
        <p:spPr>
          <a:xfrm>
            <a:off x="-4513859" y="1447659"/>
            <a:ext cx="4169557" cy="4762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Informações e documentos em um só lugar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Gerenciamento de timeline/tasks eficiente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Alocação de recursos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Acompanhamento de performance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Colaboração e comunicação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Atualizações em tempo real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Escalabilidade e suporte para projetos complexos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Integração pacote Office 365</a:t>
            </a:r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763" y="2930324"/>
            <a:ext cx="1142474" cy="9973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30A9A0-74A0-367C-B56D-D0532B7C6B22}"/>
              </a:ext>
            </a:extLst>
          </p:cNvPr>
          <p:cNvSpPr txBox="1"/>
          <p:nvPr/>
        </p:nvSpPr>
        <p:spPr>
          <a:xfrm>
            <a:off x="4035749" y="376694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07B44C-5059-23A0-7206-6690648E346B}"/>
              </a:ext>
            </a:extLst>
          </p:cNvPr>
          <p:cNvSpPr txBox="1"/>
          <p:nvPr/>
        </p:nvSpPr>
        <p:spPr>
          <a:xfrm>
            <a:off x="3221833" y="4899831"/>
            <a:ext cx="574833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Microsoft Project</a:t>
            </a:r>
            <a:b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endParaRPr lang="pt-BR" sz="2400" dirty="0">
              <a:solidFill>
                <a:schemeClr val="bg1"/>
              </a:solidFill>
              <a:latin typeface="Mont Heavy" panose="00000A00000000000000" pitchFamily="50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89F6916-374C-0647-F58C-5D20493B4A0F}"/>
              </a:ext>
            </a:extLst>
          </p:cNvPr>
          <p:cNvSpPr/>
          <p:nvPr/>
        </p:nvSpPr>
        <p:spPr>
          <a:xfrm>
            <a:off x="-3597952" y="-2861892"/>
            <a:ext cx="3720900" cy="37209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E0CD03-B628-8C57-89BC-D50488F4C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18906" y="-1307729"/>
            <a:ext cx="3362807" cy="612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7893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5522248" y="3961624"/>
            <a:ext cx="2519682" cy="2519682"/>
          </a:xfrm>
          <a:prstGeom prst="ellipse">
            <a:avLst/>
          </a:prstGeom>
          <a:solidFill>
            <a:srgbClr val="FFFF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8036560" y="-967107"/>
            <a:ext cx="3245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Vantagens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693E4-8586-7746-8A3E-9878096AF74D}"/>
              </a:ext>
            </a:extLst>
          </p:cNvPr>
          <p:cNvSpPr txBox="1"/>
          <p:nvPr/>
        </p:nvSpPr>
        <p:spPr>
          <a:xfrm>
            <a:off x="355056" y="-1001442"/>
            <a:ext cx="4286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Desvantagens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EBD58F-2D5E-A6E8-1B5D-BE8A3EE2E898}"/>
              </a:ext>
            </a:extLst>
          </p:cNvPr>
          <p:cNvSpPr txBox="1"/>
          <p:nvPr/>
        </p:nvSpPr>
        <p:spPr>
          <a:xfrm>
            <a:off x="12307662" y="1447659"/>
            <a:ext cx="391623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Complexidade e curva de aprendizado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Custo elevado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Pouca personalização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Dependência de internet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Inviável para projetos pequenos/simples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Compatibilidade com alguns formatos de arquivos que não são da Microsoft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endParaRPr lang="pt-BR" sz="1800" b="0" i="0" u="none" strike="noStrike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70527-9229-EFDD-935F-64C1ECE1C885}"/>
              </a:ext>
            </a:extLst>
          </p:cNvPr>
          <p:cNvSpPr txBox="1"/>
          <p:nvPr/>
        </p:nvSpPr>
        <p:spPr>
          <a:xfrm>
            <a:off x="-4513859" y="1447659"/>
            <a:ext cx="4169557" cy="4762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Informações e documentos em um só lugar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Gerenciamento de timeline/tasks eficiente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Alocação de recursos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Acompanhamento de performance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Colaboração e comunicação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Atualizações em tempo real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Escalabilidade e suporte para projetos complexos</a:t>
            </a:r>
          </a:p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Integração pacote Office 365</a:t>
            </a:r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852" y="4722789"/>
            <a:ext cx="1142474" cy="9973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30A9A0-74A0-367C-B56D-D0532B7C6B22}"/>
              </a:ext>
            </a:extLst>
          </p:cNvPr>
          <p:cNvSpPr txBox="1"/>
          <p:nvPr/>
        </p:nvSpPr>
        <p:spPr>
          <a:xfrm>
            <a:off x="4035749" y="376694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07B44C-5059-23A0-7206-6690648E346B}"/>
              </a:ext>
            </a:extLst>
          </p:cNvPr>
          <p:cNvSpPr txBox="1"/>
          <p:nvPr/>
        </p:nvSpPr>
        <p:spPr>
          <a:xfrm>
            <a:off x="3891861" y="7049778"/>
            <a:ext cx="574833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Microsoft Project</a:t>
            </a:r>
            <a:b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endParaRPr lang="pt-BR" sz="2400" dirty="0">
              <a:solidFill>
                <a:schemeClr val="bg1"/>
              </a:solidFill>
              <a:latin typeface="Mont Heavy" panose="00000A00000000000000" pitchFamily="50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89F6916-374C-0647-F58C-5D20493B4A0F}"/>
              </a:ext>
            </a:extLst>
          </p:cNvPr>
          <p:cNvSpPr/>
          <p:nvPr/>
        </p:nvSpPr>
        <p:spPr>
          <a:xfrm>
            <a:off x="-29453" y="-412791"/>
            <a:ext cx="3720900" cy="37209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E0CD03-B628-8C57-89BC-D50488F4C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93" y="1141372"/>
            <a:ext cx="3362807" cy="612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87C9DD-C615-EAC9-B7A0-61A74DAFE193}"/>
              </a:ext>
            </a:extLst>
          </p:cNvPr>
          <p:cNvSpPr txBox="1"/>
          <p:nvPr/>
        </p:nvSpPr>
        <p:spPr>
          <a:xfrm>
            <a:off x="-228640" y="3345668"/>
            <a:ext cx="412050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Monday</a:t>
            </a:r>
            <a:b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+180k users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785C90C-5A53-5FC0-DB68-3A84FDAD0069}"/>
              </a:ext>
            </a:extLst>
          </p:cNvPr>
          <p:cNvSpPr/>
          <p:nvPr/>
        </p:nvSpPr>
        <p:spPr>
          <a:xfrm>
            <a:off x="4590974" y="6950919"/>
            <a:ext cx="3758960" cy="37589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56A85D9-611E-D128-702B-E29C02FC1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7434" y="7344737"/>
            <a:ext cx="2606040" cy="2606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4215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8384890" y="360418"/>
            <a:ext cx="2519682" cy="2519682"/>
          </a:xfrm>
          <a:prstGeom prst="ellipse">
            <a:avLst/>
          </a:prstGeom>
          <a:solidFill>
            <a:srgbClr val="FFFF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3494" y="1121583"/>
            <a:ext cx="1142474" cy="9973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30A9A0-74A0-367C-B56D-D0532B7C6B22}"/>
              </a:ext>
            </a:extLst>
          </p:cNvPr>
          <p:cNvSpPr txBox="1"/>
          <p:nvPr/>
        </p:nvSpPr>
        <p:spPr>
          <a:xfrm>
            <a:off x="4035749" y="376694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89F6916-374C-0647-F58C-5D20493B4A0F}"/>
              </a:ext>
            </a:extLst>
          </p:cNvPr>
          <p:cNvSpPr/>
          <p:nvPr/>
        </p:nvSpPr>
        <p:spPr>
          <a:xfrm>
            <a:off x="-26277" y="0"/>
            <a:ext cx="2531726" cy="25317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E0CD03-B628-8C57-89BC-D50488F4C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47" y="1057463"/>
            <a:ext cx="2288077" cy="41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00F4C99-FFC5-CF1F-7F22-CFAE5FF475B9}"/>
              </a:ext>
            </a:extLst>
          </p:cNvPr>
          <p:cNvSpPr/>
          <p:nvPr/>
        </p:nvSpPr>
        <p:spPr>
          <a:xfrm>
            <a:off x="4225214" y="1549520"/>
            <a:ext cx="3758960" cy="37589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066CD95-9B12-B7F2-8959-71DD5C979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674" y="1943338"/>
            <a:ext cx="2606040" cy="2606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7AD7ECB-DB88-657C-CFDA-B818E02977E4}"/>
              </a:ext>
            </a:extLst>
          </p:cNvPr>
          <p:cNvSpPr txBox="1"/>
          <p:nvPr/>
        </p:nvSpPr>
        <p:spPr>
          <a:xfrm>
            <a:off x="4035749" y="5212948"/>
            <a:ext cx="412050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Asana</a:t>
            </a:r>
            <a:b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+140k users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BA83776-BDAE-F6E1-2C77-C209B06A2C72}"/>
              </a:ext>
            </a:extLst>
          </p:cNvPr>
          <p:cNvGrpSpPr/>
          <p:nvPr/>
        </p:nvGrpSpPr>
        <p:grpSpPr>
          <a:xfrm>
            <a:off x="12192000" y="-3164894"/>
            <a:ext cx="4286477" cy="4286477"/>
            <a:chOff x="-7006233" y="2571523"/>
            <a:chExt cx="4286477" cy="428647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597B2CE-5757-A6CF-23AC-1259C3A99152}"/>
                </a:ext>
              </a:extLst>
            </p:cNvPr>
            <p:cNvSpPr/>
            <p:nvPr/>
          </p:nvSpPr>
          <p:spPr>
            <a:xfrm>
              <a:off x="-7006233" y="2571523"/>
              <a:ext cx="4286477" cy="428647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8" name="Picture 6">
              <a:extLst>
                <a:ext uri="{FF2B5EF4-FFF2-40B4-BE49-F238E27FC236}">
                  <a16:creationId xmlns:a16="http://schemas.microsoft.com/office/drawing/2014/main" id="{225A6FF8-5823-AEC8-2B30-9776A76A51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340298" y="3237458"/>
              <a:ext cx="2954605" cy="2954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25902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3326112" y="1963681"/>
            <a:ext cx="2519682" cy="2519682"/>
          </a:xfrm>
          <a:prstGeom prst="ellipse">
            <a:avLst/>
          </a:prstGeom>
          <a:solidFill>
            <a:srgbClr val="FFFF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16" y="2724846"/>
            <a:ext cx="1142474" cy="9973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30A9A0-74A0-367C-B56D-D0532B7C6B22}"/>
              </a:ext>
            </a:extLst>
          </p:cNvPr>
          <p:cNvSpPr txBox="1"/>
          <p:nvPr/>
        </p:nvSpPr>
        <p:spPr>
          <a:xfrm>
            <a:off x="4035749" y="376694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89F6916-374C-0647-F58C-5D20493B4A0F}"/>
              </a:ext>
            </a:extLst>
          </p:cNvPr>
          <p:cNvSpPr/>
          <p:nvPr/>
        </p:nvSpPr>
        <p:spPr>
          <a:xfrm>
            <a:off x="-26277" y="0"/>
            <a:ext cx="2531726" cy="25317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E0CD03-B628-8C57-89BC-D50488F4C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47" y="1057463"/>
            <a:ext cx="2288077" cy="41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00F4C99-FFC5-CF1F-7F22-CFAE5FF475B9}"/>
              </a:ext>
            </a:extLst>
          </p:cNvPr>
          <p:cNvSpPr/>
          <p:nvPr/>
        </p:nvSpPr>
        <p:spPr>
          <a:xfrm>
            <a:off x="493987" y="3589189"/>
            <a:ext cx="2531726" cy="25317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066CD95-9B12-B7F2-8959-71DD5C979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243" y="3854432"/>
            <a:ext cx="1755214" cy="1755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7AD7ECB-DB88-657C-CFDA-B818E02977E4}"/>
              </a:ext>
            </a:extLst>
          </p:cNvPr>
          <p:cNvSpPr txBox="1"/>
          <p:nvPr/>
        </p:nvSpPr>
        <p:spPr>
          <a:xfrm>
            <a:off x="-367438" y="5268554"/>
            <a:ext cx="41205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  <a:latin typeface="Mont Heavy" panose="00000A00000000000000" pitchFamily="50" charset="0"/>
              </a:rPr>
              <a:t>Asana</a:t>
            </a:r>
            <a:b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+140k users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B250FD0-B264-E90E-8964-AC6E437868B0}"/>
              </a:ext>
            </a:extLst>
          </p:cNvPr>
          <p:cNvGrpSpPr/>
          <p:nvPr/>
        </p:nvGrpSpPr>
        <p:grpSpPr>
          <a:xfrm>
            <a:off x="7780160" y="69403"/>
            <a:ext cx="4286477" cy="4286477"/>
            <a:chOff x="-7006233" y="2571523"/>
            <a:chExt cx="4286477" cy="428647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3495F98-6A4B-8A5E-503A-A3480ABAFCAD}"/>
                </a:ext>
              </a:extLst>
            </p:cNvPr>
            <p:cNvSpPr/>
            <p:nvPr/>
          </p:nvSpPr>
          <p:spPr>
            <a:xfrm>
              <a:off x="-7006233" y="2571523"/>
              <a:ext cx="4286477" cy="428647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6A51D75B-CF9C-1FC5-3B7E-C90F7EAFA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340298" y="3237458"/>
              <a:ext cx="2954605" cy="2954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8155AC3-8D0B-5AB2-1E27-FAD2D29088C2}"/>
              </a:ext>
            </a:extLst>
          </p:cNvPr>
          <p:cNvSpPr txBox="1"/>
          <p:nvPr/>
        </p:nvSpPr>
        <p:spPr>
          <a:xfrm>
            <a:off x="7946136" y="4425283"/>
            <a:ext cx="412050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9DC3E6"/>
                </a:solidFill>
                <a:latin typeface="Mont Heavy" panose="00000A00000000000000" pitchFamily="50" charset="0"/>
              </a:rPr>
              <a:t>Trello</a:t>
            </a:r>
            <a:br>
              <a:rPr lang="pt-BR" sz="2400" dirty="0">
                <a:solidFill>
                  <a:srgbClr val="9DC3E6"/>
                </a:solidFill>
                <a:latin typeface="Mont Heavy" panose="00000A00000000000000" pitchFamily="50" charset="0"/>
              </a:rPr>
            </a:b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+50M users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3CF569A-3395-D05B-A736-C3BD85B1D3ED}"/>
              </a:ext>
            </a:extLst>
          </p:cNvPr>
          <p:cNvSpPr/>
          <p:nvPr/>
        </p:nvSpPr>
        <p:spPr>
          <a:xfrm>
            <a:off x="9257461" y="7287032"/>
            <a:ext cx="4286477" cy="4286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18F65259-ADCB-E8E1-C15A-CC76B378D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3370" y="8875564"/>
            <a:ext cx="2828998" cy="1109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2353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2751062" y="1198891"/>
            <a:ext cx="1886304" cy="1886304"/>
          </a:xfrm>
          <a:prstGeom prst="ellipse">
            <a:avLst/>
          </a:prstGeom>
          <a:solidFill>
            <a:srgbClr val="FFFF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570" y="1768720"/>
            <a:ext cx="855288" cy="7466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30A9A0-74A0-367C-B56D-D0532B7C6B22}"/>
              </a:ext>
            </a:extLst>
          </p:cNvPr>
          <p:cNvSpPr txBox="1"/>
          <p:nvPr/>
        </p:nvSpPr>
        <p:spPr>
          <a:xfrm>
            <a:off x="4035749" y="376694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89F6916-374C-0647-F58C-5D20493B4A0F}"/>
              </a:ext>
            </a:extLst>
          </p:cNvPr>
          <p:cNvSpPr/>
          <p:nvPr/>
        </p:nvSpPr>
        <p:spPr>
          <a:xfrm>
            <a:off x="-26277" y="0"/>
            <a:ext cx="2531726" cy="25317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E0CD03-B628-8C57-89BC-D50488F4C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47" y="1057463"/>
            <a:ext cx="2288077" cy="41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00F4C99-FFC5-CF1F-7F22-CFAE5FF475B9}"/>
              </a:ext>
            </a:extLst>
          </p:cNvPr>
          <p:cNvSpPr/>
          <p:nvPr/>
        </p:nvSpPr>
        <p:spPr>
          <a:xfrm>
            <a:off x="493987" y="3589189"/>
            <a:ext cx="2531726" cy="25317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066CD95-9B12-B7F2-8959-71DD5C979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243" y="3854432"/>
            <a:ext cx="1755214" cy="1755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7AD7ECB-DB88-657C-CFDA-B818E02977E4}"/>
              </a:ext>
            </a:extLst>
          </p:cNvPr>
          <p:cNvSpPr txBox="1"/>
          <p:nvPr/>
        </p:nvSpPr>
        <p:spPr>
          <a:xfrm>
            <a:off x="-367438" y="5268554"/>
            <a:ext cx="41205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  <a:latin typeface="Mont Heavy" panose="00000A00000000000000" pitchFamily="50" charset="0"/>
              </a:rPr>
              <a:t>Asana</a:t>
            </a:r>
            <a:b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+140k users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B250FD0-B264-E90E-8964-AC6E437868B0}"/>
              </a:ext>
            </a:extLst>
          </p:cNvPr>
          <p:cNvGrpSpPr/>
          <p:nvPr/>
        </p:nvGrpSpPr>
        <p:grpSpPr>
          <a:xfrm>
            <a:off x="8868972" y="223204"/>
            <a:ext cx="2531727" cy="2531727"/>
            <a:chOff x="-7006233" y="2571523"/>
            <a:chExt cx="4286477" cy="428647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3495F98-6A4B-8A5E-503A-A3480ABAFCAD}"/>
                </a:ext>
              </a:extLst>
            </p:cNvPr>
            <p:cNvSpPr/>
            <p:nvPr/>
          </p:nvSpPr>
          <p:spPr>
            <a:xfrm>
              <a:off x="-7006233" y="2571523"/>
              <a:ext cx="4286477" cy="428647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6A51D75B-CF9C-1FC5-3B7E-C90F7EAFA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340298" y="3237458"/>
              <a:ext cx="2954605" cy="2954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8155AC3-8D0B-5AB2-1E27-FAD2D29088C2}"/>
              </a:ext>
            </a:extLst>
          </p:cNvPr>
          <p:cNvSpPr txBox="1"/>
          <p:nvPr/>
        </p:nvSpPr>
        <p:spPr>
          <a:xfrm>
            <a:off x="8097776" y="2170155"/>
            <a:ext cx="4120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rgbClr val="9DC3E6"/>
                </a:solidFill>
                <a:latin typeface="Mont Heavy" panose="00000A00000000000000" pitchFamily="50" charset="0"/>
              </a:rPr>
              <a:t>Trello</a:t>
            </a:r>
            <a:br>
              <a:rPr lang="pt-BR" sz="1100" dirty="0">
                <a:solidFill>
                  <a:srgbClr val="9DC3E6"/>
                </a:solidFill>
                <a:latin typeface="Mont Heavy" panose="00000A00000000000000" pitchFamily="50" charset="0"/>
              </a:rPr>
            </a:br>
            <a:r>
              <a:rPr lang="pt-BR" sz="1100" dirty="0">
                <a:solidFill>
                  <a:srgbClr val="9DC3E6"/>
                </a:solidFill>
                <a:latin typeface="Mont Heavy" panose="00000A00000000000000" pitchFamily="50" charset="0"/>
              </a:rPr>
              <a:t>+50M users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2911504-4E64-4C28-50F5-03B6FCE7A066}"/>
              </a:ext>
            </a:extLst>
          </p:cNvPr>
          <p:cNvSpPr/>
          <p:nvPr/>
        </p:nvSpPr>
        <p:spPr>
          <a:xfrm>
            <a:off x="5260152" y="1474263"/>
            <a:ext cx="3425101" cy="34251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03F54577-C8C6-0FC9-E6FC-A29B92C0B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8356" y="2710270"/>
            <a:ext cx="2393151" cy="93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D1A7D78-7A09-0AA1-340C-393E2F1AD583}"/>
              </a:ext>
            </a:extLst>
          </p:cNvPr>
          <p:cNvSpPr txBox="1"/>
          <p:nvPr/>
        </p:nvSpPr>
        <p:spPr>
          <a:xfrm>
            <a:off x="4912451" y="4885701"/>
            <a:ext cx="412050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2684FF"/>
                </a:solidFill>
                <a:latin typeface="Mont Heavy" panose="00000A00000000000000" pitchFamily="50" charset="0"/>
              </a:rPr>
              <a:t>Jira</a:t>
            </a:r>
            <a:br>
              <a:rPr lang="pt-BR" sz="2400" dirty="0">
                <a:solidFill>
                  <a:srgbClr val="9DC3E6"/>
                </a:solidFill>
                <a:latin typeface="Mont Heavy" panose="00000A00000000000000" pitchFamily="50" charset="0"/>
              </a:rPr>
            </a:b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+100k users</a:t>
            </a:r>
          </a:p>
        </p:txBody>
      </p:sp>
    </p:spTree>
    <p:extLst>
      <p:ext uri="{BB962C8B-B14F-4D97-AF65-F5344CB8AC3E}">
        <p14:creationId xmlns:p14="http://schemas.microsoft.com/office/powerpoint/2010/main" val="2857508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5152848" y="1689637"/>
            <a:ext cx="1886304" cy="1886304"/>
          </a:xfrm>
          <a:prstGeom prst="ellipse">
            <a:avLst/>
          </a:prstGeom>
          <a:solidFill>
            <a:srgbClr val="FFFF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8356" y="2259466"/>
            <a:ext cx="855288" cy="746645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389F6916-374C-0647-F58C-5D20493B4A0F}"/>
              </a:ext>
            </a:extLst>
          </p:cNvPr>
          <p:cNvSpPr/>
          <p:nvPr/>
        </p:nvSpPr>
        <p:spPr>
          <a:xfrm>
            <a:off x="-1739330" y="-2544715"/>
            <a:ext cx="2531726" cy="25317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E0CD03-B628-8C57-89BC-D50488F4C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17506" y="-1487252"/>
            <a:ext cx="2288077" cy="41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00F4C99-FFC5-CF1F-7F22-CFAE5FF475B9}"/>
              </a:ext>
            </a:extLst>
          </p:cNvPr>
          <p:cNvSpPr/>
          <p:nvPr/>
        </p:nvSpPr>
        <p:spPr>
          <a:xfrm>
            <a:off x="-2883369" y="6024474"/>
            <a:ext cx="2531726" cy="25317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066CD95-9B12-B7F2-8959-71DD5C979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95113" y="6289717"/>
            <a:ext cx="1755214" cy="1755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B250FD0-B264-E90E-8964-AC6E437868B0}"/>
              </a:ext>
            </a:extLst>
          </p:cNvPr>
          <p:cNvGrpSpPr/>
          <p:nvPr/>
        </p:nvGrpSpPr>
        <p:grpSpPr>
          <a:xfrm>
            <a:off x="11820517" y="-2491361"/>
            <a:ext cx="2531727" cy="2531727"/>
            <a:chOff x="-7006233" y="2571523"/>
            <a:chExt cx="4286477" cy="428647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3495F98-6A4B-8A5E-503A-A3480ABAFCAD}"/>
                </a:ext>
              </a:extLst>
            </p:cNvPr>
            <p:cNvSpPr/>
            <p:nvPr/>
          </p:nvSpPr>
          <p:spPr>
            <a:xfrm>
              <a:off x="-7006233" y="2571523"/>
              <a:ext cx="4286477" cy="428647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6A51D75B-CF9C-1FC5-3B7E-C90F7EAFA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340298" y="3237458"/>
              <a:ext cx="2954605" cy="2954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A2911504-4E64-4C28-50F5-03B6FCE7A066}"/>
              </a:ext>
            </a:extLst>
          </p:cNvPr>
          <p:cNvSpPr/>
          <p:nvPr/>
        </p:nvSpPr>
        <p:spPr>
          <a:xfrm>
            <a:off x="7534428" y="7234694"/>
            <a:ext cx="3425101" cy="34251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03F54577-C8C6-0FC9-E6FC-A29B92C0B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2632" y="8470701"/>
            <a:ext cx="2393151" cy="93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</p:spTree>
    <p:extLst>
      <p:ext uri="{BB962C8B-B14F-4D97-AF65-F5344CB8AC3E}">
        <p14:creationId xmlns:p14="http://schemas.microsoft.com/office/powerpoint/2010/main" val="323415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2561659" y="3211672"/>
            <a:ext cx="7032612" cy="7032612"/>
          </a:xfrm>
          <a:prstGeom prst="ellipse">
            <a:avLst/>
          </a:prstGeom>
          <a:solidFill>
            <a:srgbClr val="FFFF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BB9161-8DFB-5BCA-69B2-2FB02BBFE1D9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</a:t>
            </a:r>
            <a:r>
              <a:rPr lang="pt-BR" sz="4000" dirty="0">
                <a:solidFill>
                  <a:srgbClr val="00F0EA"/>
                </a:solidFill>
                <a:latin typeface="Mont Heavy" panose="00000A00000000000000" pitchFamily="50" charset="0"/>
              </a:rPr>
              <a:t>desafio</a:t>
            </a:r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 apontado na entrevista: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C7FFC6-F55F-5DC5-6E03-FFAF0955AAF3}"/>
              </a:ext>
            </a:extLst>
          </p:cNvPr>
          <p:cNvSpPr txBox="1"/>
          <p:nvPr/>
        </p:nvSpPr>
        <p:spPr>
          <a:xfrm>
            <a:off x="1007987" y="1059201"/>
            <a:ext cx="10669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Mont Heavy" panose="00000A00000000000000" pitchFamily="50" charset="0"/>
              </a:rPr>
              <a:t>Entrevistado: </a:t>
            </a:r>
            <a:r>
              <a:rPr lang="pt-BR" sz="3200" dirty="0">
                <a:solidFill>
                  <a:srgbClr val="00F0EA"/>
                </a:solidFill>
                <a:latin typeface="Mont Heavy" panose="00000A00000000000000" pitchFamily="50" charset="0"/>
              </a:rPr>
              <a:t>Rogerio Chrysostomo, Cristina Gros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8817E8-3C14-AD0F-FCE0-CA7775CAAEBB}"/>
              </a:ext>
            </a:extLst>
          </p:cNvPr>
          <p:cNvSpPr txBox="1"/>
          <p:nvPr/>
        </p:nvSpPr>
        <p:spPr>
          <a:xfrm>
            <a:off x="1522231" y="1643976"/>
            <a:ext cx="1005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“Complexidade e curva de aprendizado.”</a:t>
            </a:r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506" y="4700153"/>
            <a:ext cx="3159324" cy="2758011"/>
          </a:xfrm>
          <a:prstGeom prst="rect">
            <a:avLst/>
          </a:prstGeom>
        </p:spPr>
      </p:pic>
      <p:pic>
        <p:nvPicPr>
          <p:cNvPr id="18" name="Picture 17" descr="A black and white logo&#10;&#10;Description automatically generated">
            <a:extLst>
              <a:ext uri="{FF2B5EF4-FFF2-40B4-BE49-F238E27FC236}">
                <a16:creationId xmlns:a16="http://schemas.microsoft.com/office/drawing/2014/main" id="{F08C9DC8-3E09-4C0A-E010-8BE8E4065EB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292" y="4080059"/>
            <a:ext cx="4173415" cy="417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219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BB9161-8DFB-5BCA-69B2-2FB02BBFE1D9}"/>
              </a:ext>
            </a:extLst>
          </p:cNvPr>
          <p:cNvSpPr txBox="1"/>
          <p:nvPr/>
        </p:nvSpPr>
        <p:spPr>
          <a:xfrm>
            <a:off x="-11677756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</a:t>
            </a:r>
            <a:r>
              <a:rPr lang="pt-BR" sz="4000" dirty="0">
                <a:solidFill>
                  <a:srgbClr val="00F0EA"/>
                </a:solidFill>
                <a:latin typeface="Mont Heavy" panose="00000A00000000000000" pitchFamily="50" charset="0"/>
              </a:rPr>
              <a:t>desafio</a:t>
            </a:r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 apontado na entrevista: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C7FFC6-F55F-5DC5-6E03-FFAF0955AAF3}"/>
              </a:ext>
            </a:extLst>
          </p:cNvPr>
          <p:cNvSpPr txBox="1"/>
          <p:nvPr/>
        </p:nvSpPr>
        <p:spPr>
          <a:xfrm>
            <a:off x="12448336" y="1059201"/>
            <a:ext cx="10669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Mont Heavy" panose="00000A00000000000000" pitchFamily="50" charset="0"/>
              </a:rPr>
              <a:t>Entrevistado: </a:t>
            </a:r>
            <a:r>
              <a:rPr lang="pt-BR" sz="3200" dirty="0">
                <a:solidFill>
                  <a:srgbClr val="00F0EA"/>
                </a:solidFill>
                <a:latin typeface="Mont Heavy" panose="00000A00000000000000" pitchFamily="50" charset="0"/>
              </a:rPr>
              <a:t>Rogerio Chrysostomo, Cristina Gros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8817E8-3C14-AD0F-FCE0-CA7775CAAEBB}"/>
              </a:ext>
            </a:extLst>
          </p:cNvPr>
          <p:cNvSpPr txBox="1"/>
          <p:nvPr/>
        </p:nvSpPr>
        <p:spPr>
          <a:xfrm>
            <a:off x="514244" y="8239348"/>
            <a:ext cx="11934092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>
              <a:solidFill>
                <a:srgbClr val="001061"/>
              </a:solidFill>
              <a:latin typeface="Mont Heavy" panose="00000A00000000000000" pitchFamily="50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Otimização de Desempenho para Grandes Volumes: Implementar algoritmos mais eficientes para lidar com grandes volumes de dados, assegurando a fluidez do software mesmo com bases de dados extensas.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01061"/>
              </a:solidFill>
              <a:latin typeface="Mont Heavy" panose="00000A00000000000000" pitchFamily="50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Expansão de Integrações: Ampliar as opções de integrações com outros softwares e serviços, utilizando APIs abertas para facilitar a personalização e automação.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01061"/>
              </a:solidFill>
              <a:latin typeface="Mont Heavy" panose="00000A00000000000000" pitchFamily="50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Plano de Preços Flexíveis: Criar planos de preços mais flexíveis, permitindo que os usuários personalizem e paguem apenas pelos recursos avançados que necessitam.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01061"/>
              </a:solidFill>
              <a:latin typeface="Mont Heavy" panose="00000A00000000000000" pitchFamily="50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Modo Offline: Desenvolver um modo offline robusto que sincronize automaticamente quando a conexão for restabelecida, diminuindo a dependência da internet.</a:t>
            </a:r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2EAEC273-1BA3-8D3E-2ED9-CB678777A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361" y="-68787"/>
            <a:ext cx="1598847" cy="15988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2561659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- Notion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F9C364-9390-C36D-60F4-527D3C485D70}"/>
              </a:ext>
            </a:extLst>
          </p:cNvPr>
          <p:cNvSpPr txBox="1"/>
          <p:nvPr/>
        </p:nvSpPr>
        <p:spPr>
          <a:xfrm>
            <a:off x="514244" y="7032612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Assistente de Configuração Inteligente: Para superar a curva de aprendizado, um assistente inteligente poderia guiar os novos usuários através da configuração inicial, oferecendo modelos e exemplos relevantes para o seu tipo de projeto.</a:t>
            </a:r>
          </a:p>
        </p:txBody>
      </p:sp>
    </p:spTree>
    <p:extLst>
      <p:ext uri="{BB962C8B-B14F-4D97-AF65-F5344CB8AC3E}">
        <p14:creationId xmlns:p14="http://schemas.microsoft.com/office/powerpoint/2010/main" val="3465337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5FD8924-4FF8-C589-36AD-ED1F829AF0FA}"/>
              </a:ext>
            </a:extLst>
          </p:cNvPr>
          <p:cNvSpPr/>
          <p:nvPr/>
        </p:nvSpPr>
        <p:spPr>
          <a:xfrm>
            <a:off x="4646738" y="1820660"/>
            <a:ext cx="2898517" cy="2898517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4646738" y="1820661"/>
            <a:ext cx="2898517" cy="2898517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A0FA37-754D-EE03-3E0E-39F7F1BFCB2C}"/>
              </a:ext>
            </a:extLst>
          </p:cNvPr>
          <p:cNvSpPr txBox="1"/>
          <p:nvPr/>
        </p:nvSpPr>
        <p:spPr>
          <a:xfrm>
            <a:off x="1292288" y="-1670027"/>
            <a:ext cx="86774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Felipe Freitas</a:t>
            </a:r>
            <a:r>
              <a:rPr lang="pt-BR" sz="1600" b="0" i="0" u="none" strike="noStrike" dirty="0">
                <a:solidFill>
                  <a:srgbClr val="FFFFFF"/>
                </a:solidFill>
                <a:effectLst/>
                <a:latin typeface="Mont Heavy" panose="00000A00000000000000" pitchFamily="50" charset="0"/>
              </a:rPr>
              <a:t>, </a:t>
            </a:r>
            <a:r>
              <a:rPr lang="pt-BR" sz="16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Henrique Schultz</a:t>
            </a:r>
            <a:r>
              <a:rPr lang="pt-BR" sz="1600" b="0" i="0" u="none" strike="noStrike" dirty="0">
                <a:solidFill>
                  <a:srgbClr val="FFFFFF"/>
                </a:solidFill>
                <a:effectLst/>
                <a:latin typeface="Mont Heavy" panose="00000A00000000000000" pitchFamily="50" charset="0"/>
              </a:rPr>
              <a:t>, </a:t>
            </a:r>
            <a:r>
              <a:rPr lang="pt-BR" sz="16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Marcius Moraes </a:t>
            </a:r>
            <a:r>
              <a:rPr lang="pt-BR" sz="1600" b="0" i="0" u="none" strike="noStrike" dirty="0">
                <a:solidFill>
                  <a:srgbClr val="FFFFFF"/>
                </a:solidFill>
                <a:effectLst/>
                <a:latin typeface="Mont Heavy" panose="00000A00000000000000" pitchFamily="50" charset="0"/>
              </a:rPr>
              <a:t>e </a:t>
            </a:r>
            <a:r>
              <a:rPr lang="pt-BR" sz="1600" b="0" i="0" u="none" strike="noStrike" dirty="0">
                <a:solidFill>
                  <a:srgbClr val="00F0EA"/>
                </a:solidFill>
                <a:effectLst/>
                <a:latin typeface="Mont Heavy" panose="00000A00000000000000" pitchFamily="50" charset="0"/>
              </a:rPr>
              <a:t>Paola Lopes</a:t>
            </a:r>
            <a:endParaRPr lang="pt-BR" sz="1400" dirty="0">
              <a:solidFill>
                <a:srgbClr val="00F0EA"/>
              </a:solidFill>
              <a:latin typeface="Mont Heavy" panose="00000A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34292-FE0E-3B5E-B689-C79A8DC5EAC2}"/>
              </a:ext>
            </a:extLst>
          </p:cNvPr>
          <p:cNvSpPr txBox="1"/>
          <p:nvPr/>
        </p:nvSpPr>
        <p:spPr>
          <a:xfrm>
            <a:off x="2175587" y="-3800364"/>
            <a:ext cx="867746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SUGESTÕES DE </a:t>
            </a:r>
            <a:r>
              <a:rPr lang="pt-BR" sz="4400" dirty="0">
                <a:solidFill>
                  <a:srgbClr val="00F0EA"/>
                </a:solidFill>
                <a:latin typeface="Mont Heavy" panose="00000A00000000000000" pitchFamily="50" charset="0"/>
              </a:rPr>
              <a:t>MELHORIA</a:t>
            </a:r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 PARA FERRAMENTAS DE </a:t>
            </a:r>
            <a:r>
              <a:rPr lang="pt-BR" sz="4400" dirty="0">
                <a:solidFill>
                  <a:srgbClr val="00F0EA"/>
                </a:solidFill>
                <a:latin typeface="Mont Heavy" panose="00000A00000000000000" pitchFamily="50" charset="0"/>
              </a:rPr>
              <a:t>GESTÃO DE SOFTWARE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3C83AF0-E8AA-3FFB-3B3C-D3C7371502EC}"/>
              </a:ext>
            </a:extLst>
          </p:cNvPr>
          <p:cNvSpPr/>
          <p:nvPr/>
        </p:nvSpPr>
        <p:spPr>
          <a:xfrm>
            <a:off x="-3464376" y="-5477069"/>
            <a:ext cx="5477069" cy="5477069"/>
          </a:xfrm>
          <a:prstGeom prst="ellipse">
            <a:avLst/>
          </a:prstGeom>
          <a:solidFill>
            <a:srgbClr val="00F0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535F76-8B3A-31E6-21D0-46A997A09D31}"/>
              </a:ext>
            </a:extLst>
          </p:cNvPr>
          <p:cNvSpPr/>
          <p:nvPr/>
        </p:nvSpPr>
        <p:spPr>
          <a:xfrm>
            <a:off x="3357461" y="531383"/>
            <a:ext cx="5477069" cy="5477069"/>
          </a:xfrm>
          <a:prstGeom prst="ellipse">
            <a:avLst/>
          </a:prstGeom>
          <a:solidFill>
            <a:srgbClr val="001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98237B-E31E-3875-ABEB-C91385EB65E0}"/>
              </a:ext>
            </a:extLst>
          </p:cNvPr>
          <p:cNvSpPr txBox="1"/>
          <p:nvPr/>
        </p:nvSpPr>
        <p:spPr>
          <a:xfrm>
            <a:off x="4050067" y="2699046"/>
            <a:ext cx="40918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Ferramentas</a:t>
            </a:r>
            <a:b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4400" dirty="0">
                <a:solidFill>
                  <a:schemeClr val="bg1"/>
                </a:solidFill>
                <a:latin typeface="Mont Heavy" panose="00000A00000000000000" pitchFamily="50" charset="0"/>
              </a:rPr>
              <a:t>selecionadas</a:t>
            </a:r>
            <a:endParaRPr lang="pt-BR" sz="4400" dirty="0">
              <a:solidFill>
                <a:srgbClr val="00F0EA"/>
              </a:solidFill>
              <a:latin typeface="Mont Heavy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020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2EAEC273-1BA3-8D3E-2ED9-CB678777A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361" y="-68787"/>
            <a:ext cx="1598847" cy="15988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2561659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- Notion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0EC665-C879-AFAE-44B8-1116DBFB06FC}"/>
              </a:ext>
            </a:extLst>
          </p:cNvPr>
          <p:cNvSpPr txBox="1"/>
          <p:nvPr/>
        </p:nvSpPr>
        <p:spPr>
          <a:xfrm>
            <a:off x="257908" y="2644170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Assistente de Configuração Inteligente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: Para superar a curva de aprendizado, um assistente inteligente poderia guiar os novos usuários através da configuração inicial, oferecendo modelos e exemplos relevantes para o seu tipo de projeto.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CD8E75-CE76-155F-BA8F-CF5FE826E189}"/>
              </a:ext>
            </a:extLst>
          </p:cNvPr>
          <p:cNvSpPr txBox="1"/>
          <p:nvPr/>
        </p:nvSpPr>
        <p:spPr>
          <a:xfrm>
            <a:off x="257908" y="4269554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Otimização de Desempenho para Grandes Volumes: Implementar algoritmos mais eficientes para lidar com grandes volumes de dados, assegurando a fluidez do software mesmo com bases de dados extensas.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3ADD0-71C6-CE49-F5CA-03368D161B6F}"/>
              </a:ext>
            </a:extLst>
          </p:cNvPr>
          <p:cNvSpPr txBox="1"/>
          <p:nvPr/>
        </p:nvSpPr>
        <p:spPr>
          <a:xfrm>
            <a:off x="257908" y="5624199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>
              <a:solidFill>
                <a:srgbClr val="001061"/>
              </a:solidFill>
              <a:latin typeface="Mont Heavy" panose="00000A00000000000000" pitchFamily="50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Expansão de Integrações: Ampliar as opções de integrações com outros softwares e serviços, utilizando APIs abertas para facilitar a personalização e automação.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419F5B-0816-2930-F870-6473D56AFF6B}"/>
              </a:ext>
            </a:extLst>
          </p:cNvPr>
          <p:cNvSpPr txBox="1"/>
          <p:nvPr/>
        </p:nvSpPr>
        <p:spPr>
          <a:xfrm>
            <a:off x="257908" y="7348175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Plano de Preços Flexíveis: Criar planos de preços mais flexíveis, permitindo que os usuários personalizem e paguem apenas pelos recursos avançados que necessitam.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E9B4B9-5ACA-88D6-DFC7-573FCF03091B}"/>
              </a:ext>
            </a:extLst>
          </p:cNvPr>
          <p:cNvSpPr txBox="1"/>
          <p:nvPr/>
        </p:nvSpPr>
        <p:spPr>
          <a:xfrm>
            <a:off x="257908" y="8699035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Modo Offline: Desenvolver um modo offline robusto que sincronize automaticamente quando a conexão for restabelecida, diminuindo a dependência da internet.</a:t>
            </a:r>
          </a:p>
        </p:txBody>
      </p:sp>
      <p:pic>
        <p:nvPicPr>
          <p:cNvPr id="2" name="1_assistente_virtual_inteligente">
            <a:hlinkClick r:id="" action="ppaction://media"/>
            <a:extLst>
              <a:ext uri="{FF2B5EF4-FFF2-40B4-BE49-F238E27FC236}">
                <a16:creationId xmlns:a16="http://schemas.microsoft.com/office/drawing/2014/main" id="{C409B900-D508-506D-CE66-A964A4244D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68219" y="116030"/>
            <a:ext cx="2509537" cy="141403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8442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2EAEC273-1BA3-8D3E-2ED9-CB678777A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361" y="-68787"/>
            <a:ext cx="1598847" cy="15988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2561659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- Notion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0EC665-C879-AFAE-44B8-1116DBFB06FC}"/>
              </a:ext>
            </a:extLst>
          </p:cNvPr>
          <p:cNvSpPr txBox="1"/>
          <p:nvPr/>
        </p:nvSpPr>
        <p:spPr>
          <a:xfrm>
            <a:off x="12448336" y="2644170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Assistente de Configuração Inteligente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: Para superar a curva de aprendizado, um assistente inteligente poderia guiar os novos usuários através da configuração inicial, oferecendo modelos e exemplos relevantes para o seu tipo de projeto.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CD8E75-CE76-155F-BA8F-CF5FE826E189}"/>
              </a:ext>
            </a:extLst>
          </p:cNvPr>
          <p:cNvSpPr txBox="1"/>
          <p:nvPr/>
        </p:nvSpPr>
        <p:spPr>
          <a:xfrm>
            <a:off x="257908" y="2465776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Otimização de Desempenho para Grandes Volumes</a:t>
            </a:r>
            <a:r>
              <a:rPr lang="pt-BR" sz="2400" dirty="0">
                <a:solidFill>
                  <a:srgbClr val="FFFFF1"/>
                </a:solidFill>
                <a:latin typeface="Mont Heavy" panose="00000A00000000000000" pitchFamily="50" charset="0"/>
              </a:rPr>
              <a:t>: Implementar algoritmos mais eficientes para lidar com grandes volumes de dados, assegurando a fluidez do software mesmo com bases de dados extensas.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3ADD0-71C6-CE49-F5CA-03368D161B6F}"/>
              </a:ext>
            </a:extLst>
          </p:cNvPr>
          <p:cNvSpPr txBox="1"/>
          <p:nvPr/>
        </p:nvSpPr>
        <p:spPr>
          <a:xfrm>
            <a:off x="257908" y="3820421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>
              <a:solidFill>
                <a:srgbClr val="001061"/>
              </a:solidFill>
              <a:latin typeface="Mont Heavy" panose="00000A00000000000000" pitchFamily="50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Expansão de Integrações: Ampliar as opções de integrações com outros softwares e serviços, utilizando APIs abertas para facilitar a personalização e automação.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419F5B-0816-2930-F870-6473D56AFF6B}"/>
              </a:ext>
            </a:extLst>
          </p:cNvPr>
          <p:cNvSpPr txBox="1"/>
          <p:nvPr/>
        </p:nvSpPr>
        <p:spPr>
          <a:xfrm>
            <a:off x="257908" y="5544397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Plano de Preços Flexíveis: Criar planos de preços mais flexíveis, permitindo que os usuários personalizem e paguem apenas pelos recursos avançados que necessitam.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E9B4B9-5ACA-88D6-DFC7-573FCF03091B}"/>
              </a:ext>
            </a:extLst>
          </p:cNvPr>
          <p:cNvSpPr txBox="1"/>
          <p:nvPr/>
        </p:nvSpPr>
        <p:spPr>
          <a:xfrm>
            <a:off x="257908" y="6895257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Modo Offline: Desenvolver um modo offline robusto que sincronize automaticamente quando a conexão for restabelecida, diminuindo a dependência da internet.</a:t>
            </a:r>
          </a:p>
        </p:txBody>
      </p:sp>
      <p:pic>
        <p:nvPicPr>
          <p:cNvPr id="2" name="2_otimizar_tecnologias">
            <a:hlinkClick r:id="" action="ppaction://media"/>
            <a:extLst>
              <a:ext uri="{FF2B5EF4-FFF2-40B4-BE49-F238E27FC236}">
                <a16:creationId xmlns:a16="http://schemas.microsoft.com/office/drawing/2014/main" id="{A596C7B7-D0F9-A0C4-DAD7-D961CF963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66854" y="113274"/>
            <a:ext cx="2510902" cy="141480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5953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2EAEC273-1BA3-8D3E-2ED9-CB678777A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361" y="-68787"/>
            <a:ext cx="1598847" cy="15988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2561659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- Notion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CD8E75-CE76-155F-BA8F-CF5FE826E189}"/>
              </a:ext>
            </a:extLst>
          </p:cNvPr>
          <p:cNvSpPr txBox="1"/>
          <p:nvPr/>
        </p:nvSpPr>
        <p:spPr>
          <a:xfrm>
            <a:off x="12448336" y="2465776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Otimização de Desempenho para Grandes Volumes</a:t>
            </a:r>
            <a:r>
              <a:rPr lang="pt-BR" sz="2400" dirty="0">
                <a:solidFill>
                  <a:srgbClr val="FFFFF1"/>
                </a:solidFill>
                <a:latin typeface="Mont Heavy" panose="00000A00000000000000" pitchFamily="50" charset="0"/>
              </a:rPr>
              <a:t>: Implementar algoritmos mais eficientes para lidar com grandes volumes de dados, assegurando a fluidez do software mesmo com bases de dados extensas.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3ADD0-71C6-CE49-F5CA-03368D161B6F}"/>
              </a:ext>
            </a:extLst>
          </p:cNvPr>
          <p:cNvSpPr txBox="1"/>
          <p:nvPr/>
        </p:nvSpPr>
        <p:spPr>
          <a:xfrm>
            <a:off x="257908" y="2198051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>
              <a:solidFill>
                <a:srgbClr val="001061"/>
              </a:solidFill>
              <a:latin typeface="Mont Heavy" panose="00000A00000000000000" pitchFamily="50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Expansão de Integrações: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 Ampliar as opções de integrações com outros softwares e serviços, utilizando APIs abertas para facilitar a personalização e automação.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419F5B-0816-2930-F870-6473D56AFF6B}"/>
              </a:ext>
            </a:extLst>
          </p:cNvPr>
          <p:cNvSpPr txBox="1"/>
          <p:nvPr/>
        </p:nvSpPr>
        <p:spPr>
          <a:xfrm>
            <a:off x="257908" y="3922027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Plano de Preços Flexíveis: Criar planos de preços mais flexíveis, permitindo que os usuários personalizem e paguem apenas pelos recursos avançados que necessitam.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E9B4B9-5ACA-88D6-DFC7-573FCF03091B}"/>
              </a:ext>
            </a:extLst>
          </p:cNvPr>
          <p:cNvSpPr txBox="1"/>
          <p:nvPr/>
        </p:nvSpPr>
        <p:spPr>
          <a:xfrm>
            <a:off x="257908" y="5272887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Modo Offline: Desenvolver um modo offline robusto que sincronize automaticamente quando a conexão for restabelecida, diminuindo a dependência da internet.</a:t>
            </a:r>
          </a:p>
        </p:txBody>
      </p:sp>
      <p:pic>
        <p:nvPicPr>
          <p:cNvPr id="2" name="3_mais_integracoes_com_outras_ferramentas">
            <a:hlinkClick r:id="" action="ppaction://media"/>
            <a:extLst>
              <a:ext uri="{FF2B5EF4-FFF2-40B4-BE49-F238E27FC236}">
                <a16:creationId xmlns:a16="http://schemas.microsoft.com/office/drawing/2014/main" id="{E6869388-C779-48E1-7A31-48B2ECE490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66854" y="115260"/>
            <a:ext cx="2510902" cy="141480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4059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2EAEC273-1BA3-8D3E-2ED9-CB678777A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361" y="-68787"/>
            <a:ext cx="1598847" cy="15988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2561659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- Notion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3ADD0-71C6-CE49-F5CA-03368D161B6F}"/>
              </a:ext>
            </a:extLst>
          </p:cNvPr>
          <p:cNvSpPr txBox="1"/>
          <p:nvPr/>
        </p:nvSpPr>
        <p:spPr>
          <a:xfrm>
            <a:off x="12192000" y="2198051"/>
            <a:ext cx="11934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>
              <a:solidFill>
                <a:srgbClr val="001061"/>
              </a:solidFill>
              <a:latin typeface="Mont Heavy" panose="00000A00000000000000" pitchFamily="50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Expansão de Integrações: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 Ampliar as opções de integrações com outros softwares e serviços, utilizando APIs abertas para facilitar a personalização e automação.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419F5B-0816-2930-F870-6473D56AFF6B}"/>
              </a:ext>
            </a:extLst>
          </p:cNvPr>
          <p:cNvSpPr txBox="1"/>
          <p:nvPr/>
        </p:nvSpPr>
        <p:spPr>
          <a:xfrm>
            <a:off x="257908" y="2654551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Plano de Preços Flexíveis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: Criar planos de preços mais flexíveis, permitindo que os usuários personalizem e paguem apenas pelos recursos avançados que necessitam.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E9B4B9-5ACA-88D6-DFC7-573FCF03091B}"/>
              </a:ext>
            </a:extLst>
          </p:cNvPr>
          <p:cNvSpPr txBox="1"/>
          <p:nvPr/>
        </p:nvSpPr>
        <p:spPr>
          <a:xfrm>
            <a:off x="257908" y="4005411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Modo Offline: Desenvolver um modo offline robusto que sincronize automaticamente quando a conexão for restabelecida, diminuindo a dependência da internet.</a:t>
            </a:r>
          </a:p>
        </p:txBody>
      </p:sp>
      <p:pic>
        <p:nvPicPr>
          <p:cNvPr id="2" name="4_precos_melhor_descritos_mais_acessiveis">
            <a:hlinkClick r:id="" action="ppaction://media"/>
            <a:extLst>
              <a:ext uri="{FF2B5EF4-FFF2-40B4-BE49-F238E27FC236}">
                <a16:creationId xmlns:a16="http://schemas.microsoft.com/office/drawing/2014/main" id="{07EB91B5-CEFB-565F-CA0A-810482643D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66854" y="115260"/>
            <a:ext cx="2510902" cy="141480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9838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2EAEC273-1BA3-8D3E-2ED9-CB678777A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361" y="-68787"/>
            <a:ext cx="1598847" cy="15988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2561659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- Notion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419F5B-0816-2930-F870-6473D56AFF6B}"/>
              </a:ext>
            </a:extLst>
          </p:cNvPr>
          <p:cNvSpPr txBox="1"/>
          <p:nvPr/>
        </p:nvSpPr>
        <p:spPr>
          <a:xfrm>
            <a:off x="12543693" y="2654551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Plano de Preços Flexíveis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: Criar planos de preços mais flexíveis, permitindo que os usuários personalizem e paguem apenas pelos recursos avançados que necessitam.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E9B4B9-5ACA-88D6-DFC7-573FCF03091B}"/>
              </a:ext>
            </a:extLst>
          </p:cNvPr>
          <p:cNvSpPr txBox="1"/>
          <p:nvPr/>
        </p:nvSpPr>
        <p:spPr>
          <a:xfrm>
            <a:off x="257908" y="2633886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Modo Offline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: Desenvolver um modo offline robusto que sincronize automaticamente quando a conexão for restabelecida, diminuindo a dependência da internet.</a:t>
            </a:r>
          </a:p>
        </p:txBody>
      </p:sp>
      <p:pic>
        <p:nvPicPr>
          <p:cNvPr id="2" name="5_modo_offline">
            <a:hlinkClick r:id="" action="ppaction://media"/>
            <a:extLst>
              <a:ext uri="{FF2B5EF4-FFF2-40B4-BE49-F238E27FC236}">
                <a16:creationId xmlns:a16="http://schemas.microsoft.com/office/drawing/2014/main" id="{40BC5179-7FFD-9D99-A6B8-4B8F9F6825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66854" y="115260"/>
            <a:ext cx="2510902" cy="141480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5375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1136353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– Microsoft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E9B4B9-5ACA-88D6-DFC7-573FCF03091B}"/>
              </a:ext>
            </a:extLst>
          </p:cNvPr>
          <p:cNvSpPr txBox="1"/>
          <p:nvPr/>
        </p:nvSpPr>
        <p:spPr>
          <a:xfrm>
            <a:off x="12543693" y="2633886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Modo Offline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: Desenvolver um modo offline robusto que sincronize automaticamente quando a conexão for restabelecida, diminuindo a dependência da internet.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04819B-985C-0B98-FCAB-62BE07CF7E8C}"/>
              </a:ext>
            </a:extLst>
          </p:cNvPr>
          <p:cNvSpPr txBox="1"/>
          <p:nvPr/>
        </p:nvSpPr>
        <p:spPr>
          <a:xfrm>
            <a:off x="514244" y="7253618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Interface Personalizável: Permitir maior personalização da interface para adaptá-la às necessidades específicas de diferentes tipos de projetos.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A530E6-FD7A-C019-609D-7729D07D3B06}"/>
              </a:ext>
            </a:extLst>
          </p:cNvPr>
          <p:cNvSpPr txBox="1"/>
          <p:nvPr/>
        </p:nvSpPr>
        <p:spPr>
          <a:xfrm>
            <a:off x="514244" y="8849565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Modelos de Preços Escalonáveis: Oferecer opções de preços mais acessíveis para pequenos projetos ou startups, permitindo escalar conforme o crescimento do projeto.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F92409-F4AC-DCD0-F738-746858DE9CC8}"/>
              </a:ext>
            </a:extLst>
          </p:cNvPr>
          <p:cNvSpPr txBox="1"/>
          <p:nvPr/>
        </p:nvSpPr>
        <p:spPr>
          <a:xfrm>
            <a:off x="514244" y="10445512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Tutoriais Interativos e Suporte: Melhorar a curva de aprendizado com tutoriais interativos e um sistema de suporte mais robusto para auxiliar novos usuários.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5255BB-FBD3-BBF6-5E4C-6174CF7A7B51}"/>
              </a:ext>
            </a:extLst>
          </p:cNvPr>
          <p:cNvSpPr txBox="1"/>
          <p:nvPr/>
        </p:nvSpPr>
        <p:spPr>
          <a:xfrm>
            <a:off x="514244" y="12041459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Compatibilidade Melhorada com Arquivos: Aumentar a compatibilidade com diferentes formatos de arquivos, não limitando aos produtos Microsoft.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81747-7EF4-C769-4A56-4FEA0A2AC0BD}"/>
              </a:ext>
            </a:extLst>
          </p:cNvPr>
          <p:cNvSpPr txBox="1"/>
          <p:nvPr/>
        </p:nvSpPr>
        <p:spPr>
          <a:xfrm>
            <a:off x="514244" y="13637406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Versão Leve para Projetos Simples: Desenvolver uma versão mais enxuta do software para projetos pequenos ou simples, mantendo a eficiência sem a complexidade desnecessária.</a:t>
            </a:r>
          </a:p>
        </p:txBody>
      </p:sp>
    </p:spTree>
    <p:extLst>
      <p:ext uri="{BB962C8B-B14F-4D97-AF65-F5344CB8AC3E}">
        <p14:creationId xmlns:p14="http://schemas.microsoft.com/office/powerpoint/2010/main" val="54787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1136353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– Microsoft Project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04819B-985C-0B98-FCAB-62BE07CF7E8C}"/>
              </a:ext>
            </a:extLst>
          </p:cNvPr>
          <p:cNvSpPr txBox="1"/>
          <p:nvPr/>
        </p:nvSpPr>
        <p:spPr>
          <a:xfrm>
            <a:off x="514244" y="2477912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Interface Personalizável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: Permitir maior personalização da interface para adaptá-la às necessidades específicas de diferentes tipos de projetos.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A530E6-FD7A-C019-609D-7729D07D3B06}"/>
              </a:ext>
            </a:extLst>
          </p:cNvPr>
          <p:cNvSpPr txBox="1"/>
          <p:nvPr/>
        </p:nvSpPr>
        <p:spPr>
          <a:xfrm>
            <a:off x="514244" y="4073859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Modelos de Preços Escalonáveis: Oferecer opções de preços mais acessíveis para pequenos projetos ou startups, permitindo escalar conforme o crescimento do projeto.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F92409-F4AC-DCD0-F738-746858DE9CC8}"/>
              </a:ext>
            </a:extLst>
          </p:cNvPr>
          <p:cNvSpPr txBox="1"/>
          <p:nvPr/>
        </p:nvSpPr>
        <p:spPr>
          <a:xfrm>
            <a:off x="514244" y="5669806"/>
            <a:ext cx="11419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Tutoriais Interativos e Suporte: Melhorar a curva de aprendizado com tutoriais interativos e um sistema de suporte mais robusto para auxiliar novos usuários.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5255BB-FBD3-BBF6-5E4C-6174CF7A7B51}"/>
              </a:ext>
            </a:extLst>
          </p:cNvPr>
          <p:cNvSpPr txBox="1"/>
          <p:nvPr/>
        </p:nvSpPr>
        <p:spPr>
          <a:xfrm>
            <a:off x="514244" y="7265753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Compatibilidade Melhorada com Arquivos: Aumentar a compatibilidade com diferentes formatos de arquivos, não limitando aos produtos Microsoft.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81747-7EF4-C769-4A56-4FEA0A2AC0BD}"/>
              </a:ext>
            </a:extLst>
          </p:cNvPr>
          <p:cNvSpPr txBox="1"/>
          <p:nvPr/>
        </p:nvSpPr>
        <p:spPr>
          <a:xfrm>
            <a:off x="514244" y="8861700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Versão Leve para Projetos Simples: Desenvolver uma versão mais enxuta do software para projetos pequenos ou simples, mantendo a eficiência sem a complexidade desnecessária.</a:t>
            </a:r>
          </a:p>
        </p:txBody>
      </p:sp>
      <p:pic>
        <p:nvPicPr>
          <p:cNvPr id="2" name="1_interface_personalizavel">
            <a:hlinkClick r:id="" action="ppaction://media"/>
            <a:extLst>
              <a:ext uri="{FF2B5EF4-FFF2-40B4-BE49-F238E27FC236}">
                <a16:creationId xmlns:a16="http://schemas.microsoft.com/office/drawing/2014/main" id="{1715B845-F1C6-E8E3-29C4-3E03E2A4A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66854" y="139214"/>
            <a:ext cx="2510902" cy="141480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6609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1136353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– Microsoft Project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04819B-985C-0B98-FCAB-62BE07CF7E8C}"/>
              </a:ext>
            </a:extLst>
          </p:cNvPr>
          <p:cNvSpPr txBox="1"/>
          <p:nvPr/>
        </p:nvSpPr>
        <p:spPr>
          <a:xfrm>
            <a:off x="12325244" y="2477912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Interface Personalizável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: Permitir maior personalização da interface para adaptá-la às necessidades específicas de diferentes tipos de projetos.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A530E6-FD7A-C019-609D-7729D07D3B06}"/>
              </a:ext>
            </a:extLst>
          </p:cNvPr>
          <p:cNvSpPr txBox="1"/>
          <p:nvPr/>
        </p:nvSpPr>
        <p:spPr>
          <a:xfrm>
            <a:off x="514244" y="2573731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Modelos de Preços Escalonáveis: 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Mont Heavy" panose="00000A00000000000000" pitchFamily="50" charset="0"/>
              </a:rPr>
              <a:t>Oferecer opções de preços mais acessíveis para pequenos projetos ou startups, permitindo escalar conforme o crescimento do projeto.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F92409-F4AC-DCD0-F738-746858DE9CC8}"/>
              </a:ext>
            </a:extLst>
          </p:cNvPr>
          <p:cNvSpPr txBox="1"/>
          <p:nvPr/>
        </p:nvSpPr>
        <p:spPr>
          <a:xfrm>
            <a:off x="514244" y="4169678"/>
            <a:ext cx="11344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Tutoriais Interativos e Suporte: Melhorar a curva de aprendizado com tutoriais interativos e um sistema de suporte mais robusto para auxiliar novos usuários.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5255BB-FBD3-BBF6-5E4C-6174CF7A7B51}"/>
              </a:ext>
            </a:extLst>
          </p:cNvPr>
          <p:cNvSpPr txBox="1"/>
          <p:nvPr/>
        </p:nvSpPr>
        <p:spPr>
          <a:xfrm>
            <a:off x="514244" y="5765625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Compatibilidade Melhorada com Arquivos: Aumentar a compatibilidade com diferentes formatos de arquivos, não limitando aos produtos Microsoft.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81747-7EF4-C769-4A56-4FEA0A2AC0BD}"/>
              </a:ext>
            </a:extLst>
          </p:cNvPr>
          <p:cNvSpPr txBox="1"/>
          <p:nvPr/>
        </p:nvSpPr>
        <p:spPr>
          <a:xfrm>
            <a:off x="514244" y="7361572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Versão Leve para Projetos Simples: Desenvolver uma versão mais enxuta do software para projetos pequenos ou simples, mantendo a eficiência sem a complexidade desnecessária.</a:t>
            </a:r>
          </a:p>
        </p:txBody>
      </p:sp>
      <p:pic>
        <p:nvPicPr>
          <p:cNvPr id="2" name="2_modelos_precos_flexiveis_mais_acessiveis">
            <a:hlinkClick r:id="" action="ppaction://media"/>
            <a:extLst>
              <a:ext uri="{FF2B5EF4-FFF2-40B4-BE49-F238E27FC236}">
                <a16:creationId xmlns:a16="http://schemas.microsoft.com/office/drawing/2014/main" id="{73F72A3E-C138-EB28-D7CD-17C5DF4EA1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66854" y="171545"/>
            <a:ext cx="2510902" cy="141480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054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1136353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– Microsoft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A530E6-FD7A-C019-609D-7729D07D3B06}"/>
              </a:ext>
            </a:extLst>
          </p:cNvPr>
          <p:cNvSpPr txBox="1"/>
          <p:nvPr/>
        </p:nvSpPr>
        <p:spPr>
          <a:xfrm>
            <a:off x="12448336" y="2573731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Modelos de Preços Escalonáveis: 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Mont Heavy" panose="00000A00000000000000" pitchFamily="50" charset="0"/>
              </a:rPr>
              <a:t>Oferecer opções de preços mais acessíveis para pequenos projetos ou startups, permitindo escalar conforme o crescimento do projeto.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F92409-F4AC-DCD0-F738-746858DE9CC8}"/>
              </a:ext>
            </a:extLst>
          </p:cNvPr>
          <p:cNvSpPr txBox="1"/>
          <p:nvPr/>
        </p:nvSpPr>
        <p:spPr>
          <a:xfrm>
            <a:off x="514244" y="2579691"/>
            <a:ext cx="11419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Tutoriais Interativos e Suporte</a:t>
            </a:r>
            <a:r>
              <a:rPr lang="pt-BR" sz="2400" dirty="0">
                <a:solidFill>
                  <a:srgbClr val="FFFFF1"/>
                </a:solidFill>
                <a:latin typeface="Mont Heavy" panose="00000A00000000000000" pitchFamily="50" charset="0"/>
              </a:rPr>
              <a:t>: Melhorar a curva de aprendizado com tutoriais interativos e um sistema de suporte mais robusto para auxiliar novos usuários.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5255BB-FBD3-BBF6-5E4C-6174CF7A7B51}"/>
              </a:ext>
            </a:extLst>
          </p:cNvPr>
          <p:cNvSpPr txBox="1"/>
          <p:nvPr/>
        </p:nvSpPr>
        <p:spPr>
          <a:xfrm>
            <a:off x="514244" y="3909053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Compatibilidade Melhorada com Arquivos: Aumentar a compatibilidade com diferentes formatos de arquivos, não limitando aos produtos Microsoft.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81747-7EF4-C769-4A56-4FEA0A2AC0BD}"/>
              </a:ext>
            </a:extLst>
          </p:cNvPr>
          <p:cNvSpPr txBox="1"/>
          <p:nvPr/>
        </p:nvSpPr>
        <p:spPr>
          <a:xfrm>
            <a:off x="514244" y="5238415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Versão Leve para Projetos Simples: Desenvolver uma versão mais enxuta do software para projetos pequenos ou simples, mantendo a eficiência sem a complexidade desnecessária.</a:t>
            </a:r>
          </a:p>
        </p:txBody>
      </p:sp>
      <p:pic>
        <p:nvPicPr>
          <p:cNvPr id="2" name="3_tutoriais_interati vos_suporte_ia">
            <a:hlinkClick r:id="" action="ppaction://media"/>
            <a:extLst>
              <a:ext uri="{FF2B5EF4-FFF2-40B4-BE49-F238E27FC236}">
                <a16:creationId xmlns:a16="http://schemas.microsoft.com/office/drawing/2014/main" id="{7E3FAF5D-622B-EC9A-FBED-D3AFBD12E3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66854" y="171545"/>
            <a:ext cx="2510902" cy="141480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3733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1136353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– Microsoft Project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F92409-F4AC-DCD0-F738-746858DE9CC8}"/>
              </a:ext>
            </a:extLst>
          </p:cNvPr>
          <p:cNvSpPr txBox="1"/>
          <p:nvPr/>
        </p:nvSpPr>
        <p:spPr>
          <a:xfrm>
            <a:off x="12192000" y="2579691"/>
            <a:ext cx="11419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Tutoriais Interativos e Suporte</a:t>
            </a:r>
            <a:r>
              <a:rPr lang="pt-BR" sz="2400" dirty="0">
                <a:solidFill>
                  <a:srgbClr val="FFFFF1"/>
                </a:solidFill>
                <a:latin typeface="Mont Heavy" panose="00000A00000000000000" pitchFamily="50" charset="0"/>
              </a:rPr>
              <a:t>: Melhorar a curva de aprendizado com tutoriais interativos e um sistema de suporte mais robusto para auxiliar novos usuários.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5255BB-FBD3-BBF6-5E4C-6174CF7A7B51}"/>
              </a:ext>
            </a:extLst>
          </p:cNvPr>
          <p:cNvSpPr txBox="1"/>
          <p:nvPr/>
        </p:nvSpPr>
        <p:spPr>
          <a:xfrm>
            <a:off x="514244" y="2579691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Compatibilidade Melhorada com Arquivos</a:t>
            </a:r>
            <a:r>
              <a:rPr lang="pt-BR" sz="2400" dirty="0">
                <a:solidFill>
                  <a:srgbClr val="FFFFF1"/>
                </a:solidFill>
                <a:latin typeface="Mont Heavy" panose="00000A00000000000000" pitchFamily="50" charset="0"/>
              </a:rPr>
              <a:t>: Aumentar a compatibilidade com diferentes formatos de arquivos, não limitando aos produtos Microsoft.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81747-7EF4-C769-4A56-4FEA0A2AC0BD}"/>
              </a:ext>
            </a:extLst>
          </p:cNvPr>
          <p:cNvSpPr txBox="1"/>
          <p:nvPr/>
        </p:nvSpPr>
        <p:spPr>
          <a:xfrm>
            <a:off x="514244" y="3909053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1061"/>
                </a:solidFill>
                <a:latin typeface="Mont Heavy" panose="00000A00000000000000" pitchFamily="50" charset="0"/>
              </a:rPr>
              <a:t>Versão Leve para Projetos Simples: Desenvolver uma versão mais enxuta do software para projetos pequenos ou simples, mantendo a eficiência sem a complexidade desnecessária.</a:t>
            </a:r>
          </a:p>
        </p:txBody>
      </p:sp>
      <p:pic>
        <p:nvPicPr>
          <p:cNvPr id="2" name="4_melhor_compatibilidade_arquivos">
            <a:hlinkClick r:id="" action="ppaction://media"/>
            <a:extLst>
              <a:ext uri="{FF2B5EF4-FFF2-40B4-BE49-F238E27FC236}">
                <a16:creationId xmlns:a16="http://schemas.microsoft.com/office/drawing/2014/main" id="{AF10FAC6-CE43-3E63-25D5-947650D8EC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66854" y="214057"/>
            <a:ext cx="2510902" cy="141480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3482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905605" y="1820661"/>
            <a:ext cx="2898517" cy="2898517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4F01AD-F983-3CD7-90A9-CB6AFCE1B9AA}"/>
              </a:ext>
            </a:extLst>
          </p:cNvPr>
          <p:cNvSpPr/>
          <p:nvPr/>
        </p:nvSpPr>
        <p:spPr>
          <a:xfrm>
            <a:off x="8387878" y="1820660"/>
            <a:ext cx="2898517" cy="2898517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535F76-8B3A-31E6-21D0-46A997A09D31}"/>
              </a:ext>
            </a:extLst>
          </p:cNvPr>
          <p:cNvSpPr/>
          <p:nvPr/>
        </p:nvSpPr>
        <p:spPr>
          <a:xfrm>
            <a:off x="5848349" y="3181349"/>
            <a:ext cx="495302" cy="495302"/>
          </a:xfrm>
          <a:prstGeom prst="ellipse">
            <a:avLst/>
          </a:prstGeom>
          <a:solidFill>
            <a:srgbClr val="001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4CCCA8-C8F3-2F9C-BDEF-2E2287390108}"/>
              </a:ext>
            </a:extLst>
          </p:cNvPr>
          <p:cNvSpPr txBox="1"/>
          <p:nvPr/>
        </p:nvSpPr>
        <p:spPr>
          <a:xfrm>
            <a:off x="5144930" y="2666999"/>
            <a:ext cx="1902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Ferramentas</a:t>
            </a:r>
            <a:b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selecionadas</a:t>
            </a:r>
            <a:endParaRPr lang="pt-BR" sz="1400" dirty="0">
              <a:solidFill>
                <a:srgbClr val="00F0EA"/>
              </a:solidFill>
              <a:latin typeface="Mont Heavy" panose="00000A00000000000000" pitchFamily="50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4BF567-6BD2-CADA-9ADC-88F8BA165D5D}"/>
              </a:ext>
            </a:extLst>
          </p:cNvPr>
          <p:cNvSpPr/>
          <p:nvPr/>
        </p:nvSpPr>
        <p:spPr>
          <a:xfrm>
            <a:off x="5876925" y="3345656"/>
            <a:ext cx="69057" cy="166688"/>
          </a:xfrm>
          <a:prstGeom prst="rect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26877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5388636"/>
            <a:ext cx="14349046" cy="7032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335859"/>
            <a:ext cx="1244218" cy="10861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1136353" y="175789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Soluções propostas – Microsoft Project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5255BB-FBD3-BBF6-5E4C-6174CF7A7B51}"/>
              </a:ext>
            </a:extLst>
          </p:cNvPr>
          <p:cNvSpPr txBox="1"/>
          <p:nvPr/>
        </p:nvSpPr>
        <p:spPr>
          <a:xfrm>
            <a:off x="12448336" y="2579691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Compatibilidade Melhorada com Arquivos</a:t>
            </a:r>
            <a:r>
              <a:rPr lang="pt-BR" sz="2400" dirty="0">
                <a:solidFill>
                  <a:srgbClr val="FFFFF1"/>
                </a:solidFill>
                <a:latin typeface="Mont Heavy" panose="00000A00000000000000" pitchFamily="50" charset="0"/>
              </a:rPr>
              <a:t>: Aumentar a compatibilidade com diferentes formatos de arquivos, não limitando aos produtos Microsoft.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81747-7EF4-C769-4A56-4FEA0A2AC0BD}"/>
              </a:ext>
            </a:extLst>
          </p:cNvPr>
          <p:cNvSpPr txBox="1"/>
          <p:nvPr/>
        </p:nvSpPr>
        <p:spPr>
          <a:xfrm>
            <a:off x="514244" y="2579690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Versão Leve para Projetos Simples</a:t>
            </a:r>
            <a:r>
              <a:rPr lang="pt-BR" sz="2400" dirty="0">
                <a:solidFill>
                  <a:srgbClr val="FFFFF1"/>
                </a:solidFill>
                <a:latin typeface="Mont Heavy" panose="00000A00000000000000" pitchFamily="50" charset="0"/>
              </a:rPr>
              <a:t>: Desenvolver uma versão mais enxuta do software para projetos pequenos ou simples, mantendo a eficiência sem a complexidade desnecessária.</a:t>
            </a:r>
          </a:p>
        </p:txBody>
      </p:sp>
      <p:pic>
        <p:nvPicPr>
          <p:cNvPr id="2" name="5_versao_lite_apenas_o_essencial">
            <a:hlinkClick r:id="" action="ppaction://media"/>
            <a:extLst>
              <a:ext uri="{FF2B5EF4-FFF2-40B4-BE49-F238E27FC236}">
                <a16:creationId xmlns:a16="http://schemas.microsoft.com/office/drawing/2014/main" id="{6DA3482B-2092-7223-8DE5-50AB9CD2C9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66854" y="171545"/>
            <a:ext cx="2510902" cy="1414800"/>
          </a:xfrm>
          <a:prstGeom prst="rect">
            <a:avLst/>
          </a:prstGeom>
          <a:ln w="76200" cap="sq">
            <a:solidFill>
              <a:srgbClr val="033497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1206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089E5-FD81-757D-684E-C30B680E0A17}"/>
              </a:ext>
            </a:extLst>
          </p:cNvPr>
          <p:cNvSpPr txBox="1"/>
          <p:nvPr/>
        </p:nvSpPr>
        <p:spPr>
          <a:xfrm>
            <a:off x="514244" y="376694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Principal desafio apontado na entrevista: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B00CE0-12B0-3826-03E7-BD5EF08658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9E8D5B-DCEF-512F-B9E8-1F42B82DC0D8}"/>
              </a:ext>
            </a:extLst>
          </p:cNvPr>
          <p:cNvSpPr/>
          <p:nvPr/>
        </p:nvSpPr>
        <p:spPr>
          <a:xfrm>
            <a:off x="-984738" y="-4220308"/>
            <a:ext cx="14349046" cy="1531033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 descr="A green squares with a white letter&#10;&#10;Description automatically generated">
            <a:extLst>
              <a:ext uri="{FF2B5EF4-FFF2-40B4-BE49-F238E27FC236}">
                <a16:creationId xmlns:a16="http://schemas.microsoft.com/office/drawing/2014/main" id="{7472852A-84EC-2296-555A-CA4BD19F7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059" y="-3175868"/>
            <a:ext cx="1244218" cy="10861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69549A-C927-7692-8B08-D63AD7FA3A88}"/>
              </a:ext>
            </a:extLst>
          </p:cNvPr>
          <p:cNvSpPr txBox="1"/>
          <p:nvPr/>
        </p:nvSpPr>
        <p:spPr>
          <a:xfrm>
            <a:off x="1136353" y="-1991150"/>
            <a:ext cx="1141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Solução proposta – Microsoft Project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81747-7EF4-C769-4A56-4FEA0A2AC0BD}"/>
              </a:ext>
            </a:extLst>
          </p:cNvPr>
          <p:cNvSpPr txBox="1"/>
          <p:nvPr/>
        </p:nvSpPr>
        <p:spPr>
          <a:xfrm>
            <a:off x="12447164" y="2579690"/>
            <a:ext cx="1193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F0EA"/>
                </a:solidFill>
                <a:latin typeface="Mont Heavy" panose="00000A00000000000000" pitchFamily="50" charset="0"/>
              </a:rPr>
              <a:t>Versão Leve para Projetos Simples</a:t>
            </a:r>
            <a:r>
              <a:rPr lang="pt-BR" sz="2400" dirty="0">
                <a:solidFill>
                  <a:srgbClr val="FFFFF1"/>
                </a:solidFill>
                <a:latin typeface="Mont Heavy" panose="00000A00000000000000" pitchFamily="50" charset="0"/>
              </a:rPr>
              <a:t>: Desenvolver uma versão mais enxuta do software para projetos pequenos ou simples, mantendo a eficiência sem a complexidade desnecessária.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1045B3-3FE5-C9F1-484D-24381F967E24}"/>
              </a:ext>
            </a:extLst>
          </p:cNvPr>
          <p:cNvSpPr txBox="1"/>
          <p:nvPr/>
        </p:nvSpPr>
        <p:spPr>
          <a:xfrm>
            <a:off x="3797982" y="8221057"/>
            <a:ext cx="4596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</a:rPr>
              <a:t>Obrigado pela atenção </a:t>
            </a:r>
            <a:r>
              <a:rPr lang="pt-BR" sz="2400" dirty="0">
                <a:solidFill>
                  <a:schemeClr val="bg1"/>
                </a:solidFill>
                <a:latin typeface="Mont Heavy" panose="00000A00000000000000" pitchFamily="50" charset="0"/>
                <a:sym typeface="Wingdings" panose="05000000000000000000" pitchFamily="2" charset="2"/>
              </a:rPr>
              <a:t></a:t>
            </a:r>
            <a:endParaRPr lang="pt-BR" sz="2400" dirty="0">
              <a:solidFill>
                <a:schemeClr val="bg1"/>
              </a:solidFill>
              <a:latin typeface="Mont Heavy" panose="00000A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35E2D4-B5FC-D22B-9D30-6FFBD9243A2A}"/>
              </a:ext>
            </a:extLst>
          </p:cNvPr>
          <p:cNvSpPr txBox="1"/>
          <p:nvPr/>
        </p:nvSpPr>
        <p:spPr>
          <a:xfrm>
            <a:off x="3797982" y="3429000"/>
            <a:ext cx="4596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33497"/>
                </a:solidFill>
                <a:latin typeface="Mont Heavy" panose="00000A00000000000000" pitchFamily="50" charset="0"/>
              </a:rPr>
              <a:t>Obrigado pela atenção </a:t>
            </a:r>
            <a:r>
              <a:rPr lang="pt-BR" sz="2400" dirty="0">
                <a:solidFill>
                  <a:srgbClr val="033497"/>
                </a:solidFill>
                <a:latin typeface="Mont Heavy" panose="00000A00000000000000" pitchFamily="50" charset="0"/>
                <a:sym typeface="Wingdings" panose="05000000000000000000" pitchFamily="2" charset="2"/>
              </a:rPr>
              <a:t></a:t>
            </a:r>
            <a:endParaRPr lang="pt-BR" sz="2400" dirty="0">
              <a:solidFill>
                <a:srgbClr val="033497"/>
              </a:solidFill>
              <a:latin typeface="Mont Heavy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830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1154422" y="1267905"/>
            <a:ext cx="3758506" cy="37585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4F01AD-F983-3CD7-90A9-CB6AFCE1B9AA}"/>
              </a:ext>
            </a:extLst>
          </p:cNvPr>
          <p:cNvSpPr/>
          <p:nvPr/>
        </p:nvSpPr>
        <p:spPr>
          <a:xfrm>
            <a:off x="10856683" y="1267904"/>
            <a:ext cx="3758506" cy="3758506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535F76-8B3A-31E6-21D0-46A997A09D31}"/>
              </a:ext>
            </a:extLst>
          </p:cNvPr>
          <p:cNvSpPr/>
          <p:nvPr/>
        </p:nvSpPr>
        <p:spPr>
          <a:xfrm>
            <a:off x="7563677" y="3032309"/>
            <a:ext cx="642258" cy="6422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316" y="1910950"/>
            <a:ext cx="2242716" cy="224271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2013041" y="610488"/>
            <a:ext cx="20412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Notion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43EB55-F332-001A-BE2C-4351C2617123}"/>
              </a:ext>
            </a:extLst>
          </p:cNvPr>
          <p:cNvSpPr/>
          <p:nvPr/>
        </p:nvSpPr>
        <p:spPr>
          <a:xfrm>
            <a:off x="4717047" y="3242278"/>
            <a:ext cx="2889860" cy="216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C1B258-CA0A-8FD4-5D76-E00211F403B6}"/>
              </a:ext>
            </a:extLst>
          </p:cNvPr>
          <p:cNvSpPr txBox="1"/>
          <p:nvPr/>
        </p:nvSpPr>
        <p:spPr>
          <a:xfrm>
            <a:off x="6651553" y="2365352"/>
            <a:ext cx="2466504" cy="67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Ferramentas</a:t>
            </a:r>
            <a:b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selecionadas</a:t>
            </a:r>
            <a:endParaRPr lang="pt-BR" sz="1400" dirty="0">
              <a:solidFill>
                <a:srgbClr val="00F0EA"/>
              </a:solidFill>
              <a:latin typeface="Mont Heavy" panose="00000A00000000000000" pitchFamily="50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435E43-472E-BB18-FFFA-E0457AD9889A}"/>
              </a:ext>
            </a:extLst>
          </p:cNvPr>
          <p:cNvSpPr txBox="1"/>
          <p:nvPr/>
        </p:nvSpPr>
        <p:spPr>
          <a:xfrm>
            <a:off x="355056" y="5329885"/>
            <a:ext cx="9115744" cy="83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Ferramenta de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produtividade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e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organização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que permite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criar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e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gerenciar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diferentes tipos de conteúdo em um único lugar, como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notas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,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listas de tarefas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,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bancos de dados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,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documentos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e muito mais.</a:t>
            </a:r>
          </a:p>
        </p:txBody>
      </p:sp>
    </p:spTree>
    <p:extLst>
      <p:ext uri="{BB962C8B-B14F-4D97-AF65-F5344CB8AC3E}">
        <p14:creationId xmlns:p14="http://schemas.microsoft.com/office/powerpoint/2010/main" val="3579257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4F01AD-F983-3CD7-90A9-CB6AFCE1B9AA}"/>
              </a:ext>
            </a:extLst>
          </p:cNvPr>
          <p:cNvSpPr/>
          <p:nvPr/>
        </p:nvSpPr>
        <p:spPr>
          <a:xfrm>
            <a:off x="12267517" y="1292421"/>
            <a:ext cx="3758506" cy="3758506"/>
          </a:xfrm>
          <a:prstGeom prst="ellipse">
            <a:avLst/>
          </a:prstGeom>
          <a:solidFill>
            <a:srgbClr val="0010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4216746" y="1549747"/>
            <a:ext cx="3758506" cy="37585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535F76-8B3A-31E6-21D0-46A997A09D31}"/>
              </a:ext>
            </a:extLst>
          </p:cNvPr>
          <p:cNvSpPr/>
          <p:nvPr/>
        </p:nvSpPr>
        <p:spPr>
          <a:xfrm>
            <a:off x="7292874" y="3060045"/>
            <a:ext cx="642258" cy="6422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641" y="2307642"/>
            <a:ext cx="2242716" cy="224271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5075366" y="749384"/>
            <a:ext cx="20412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Notion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43EB55-F332-001A-BE2C-4351C2617123}"/>
              </a:ext>
            </a:extLst>
          </p:cNvPr>
          <p:cNvSpPr/>
          <p:nvPr/>
        </p:nvSpPr>
        <p:spPr>
          <a:xfrm>
            <a:off x="7779372" y="3381174"/>
            <a:ext cx="45719" cy="2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C1B258-CA0A-8FD4-5D76-E00211F403B6}"/>
              </a:ext>
            </a:extLst>
          </p:cNvPr>
          <p:cNvSpPr txBox="1"/>
          <p:nvPr/>
        </p:nvSpPr>
        <p:spPr>
          <a:xfrm>
            <a:off x="7114117" y="2808999"/>
            <a:ext cx="8210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Ferramentas</a:t>
            </a:r>
            <a:b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</a:br>
            <a:r>
              <a:rPr lang="pt-BR" sz="1400" dirty="0">
                <a:solidFill>
                  <a:schemeClr val="bg1"/>
                </a:solidFill>
                <a:latin typeface="Mont Heavy" panose="00000A00000000000000" pitchFamily="50" charset="0"/>
              </a:rPr>
              <a:t>selecionadas</a:t>
            </a:r>
            <a:endParaRPr lang="pt-BR" sz="1400" dirty="0">
              <a:solidFill>
                <a:srgbClr val="00F0EA"/>
              </a:solidFill>
              <a:latin typeface="Mont Heavy" panose="00000A00000000000000" pitchFamily="50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435E43-472E-BB18-FFFA-E0457AD9889A}"/>
              </a:ext>
            </a:extLst>
          </p:cNvPr>
          <p:cNvSpPr txBox="1"/>
          <p:nvPr/>
        </p:nvSpPr>
        <p:spPr>
          <a:xfrm>
            <a:off x="355056" y="7000784"/>
            <a:ext cx="9115744" cy="83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Ferramenta de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produtividade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e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organização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que permite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criar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e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gerenciar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diferentes tipos de conteúdo em um único lugar, como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notas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,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listas de tarefas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,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bancos de dados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, </a:t>
            </a:r>
            <a:r>
              <a:rPr lang="pt-BR" sz="1600" dirty="0">
                <a:solidFill>
                  <a:srgbClr val="00F0EA"/>
                </a:solidFill>
                <a:latin typeface="Mont Heavy" panose="00000A00000000000000" pitchFamily="50" charset="0"/>
              </a:rPr>
              <a:t>documentos</a:t>
            </a:r>
            <a:r>
              <a:rPr lang="pt-BR" sz="1600" dirty="0">
                <a:solidFill>
                  <a:schemeClr val="bg1"/>
                </a:solidFill>
                <a:latin typeface="Mont Heavy" panose="00000A00000000000000" pitchFamily="50" charset="0"/>
              </a:rPr>
              <a:t> e muito mais.</a:t>
            </a:r>
          </a:p>
        </p:txBody>
      </p:sp>
    </p:spTree>
    <p:extLst>
      <p:ext uri="{BB962C8B-B14F-4D97-AF65-F5344CB8AC3E}">
        <p14:creationId xmlns:p14="http://schemas.microsoft.com/office/powerpoint/2010/main" val="4290982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4836158" y="2169159"/>
            <a:ext cx="2519682" cy="25196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878" y="2849879"/>
            <a:ext cx="1158242" cy="11582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8036560" y="1728869"/>
            <a:ext cx="3245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Vantagens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693E4-8586-7746-8A3E-9878096AF74D}"/>
              </a:ext>
            </a:extLst>
          </p:cNvPr>
          <p:cNvSpPr txBox="1"/>
          <p:nvPr/>
        </p:nvSpPr>
        <p:spPr>
          <a:xfrm>
            <a:off x="355056" y="1715133"/>
            <a:ext cx="4286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Desvantagens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EBD58F-2D5E-A6E8-1B5D-BE8A3EE2E898}"/>
              </a:ext>
            </a:extLst>
          </p:cNvPr>
          <p:cNvSpPr txBox="1"/>
          <p:nvPr/>
        </p:nvSpPr>
        <p:spPr>
          <a:xfrm>
            <a:off x="8036560" y="2601766"/>
            <a:ext cx="3916232" cy="2298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Flexibilidade de Estrutura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Personalização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Colaboração Eficiente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Multiplataforma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Gama de Recursos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70527-9229-EFDD-935F-64C1ECE1C885}"/>
              </a:ext>
            </a:extLst>
          </p:cNvPr>
          <p:cNvSpPr txBox="1"/>
          <p:nvPr/>
        </p:nvSpPr>
        <p:spPr>
          <a:xfrm>
            <a:off x="422589" y="2423019"/>
            <a:ext cx="4169557" cy="3875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Curva de Aprendizado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Desempenho em Grandes Volumes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Integrações Limitadas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Preço para Recursos Avançados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Dependência da Conexão com a Internet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br>
              <a:rPr lang="pt-BR" dirty="0">
                <a:latin typeface="Mont Heavy" panose="00000A00000000000000" pitchFamily="50" charset="0"/>
              </a:rPr>
            </a:br>
            <a:endParaRPr lang="pt-BR" sz="1800" b="0" i="0" u="none" strike="noStrike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688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4219279" y="2169159"/>
            <a:ext cx="2519682" cy="2519682"/>
          </a:xfrm>
          <a:prstGeom prst="ellipse">
            <a:avLst/>
          </a:prstGeom>
          <a:solidFill>
            <a:srgbClr val="FE5E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999" y="2849879"/>
            <a:ext cx="1158242" cy="11582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8036560" y="1728869"/>
            <a:ext cx="3245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Vantagens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693E4-8586-7746-8A3E-9878096AF74D}"/>
              </a:ext>
            </a:extLst>
          </p:cNvPr>
          <p:cNvSpPr txBox="1"/>
          <p:nvPr/>
        </p:nvSpPr>
        <p:spPr>
          <a:xfrm>
            <a:off x="355056" y="1715133"/>
            <a:ext cx="4286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Desvantagens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EBD58F-2D5E-A6E8-1B5D-BE8A3EE2E898}"/>
              </a:ext>
            </a:extLst>
          </p:cNvPr>
          <p:cNvSpPr txBox="1"/>
          <p:nvPr/>
        </p:nvSpPr>
        <p:spPr>
          <a:xfrm>
            <a:off x="8036560" y="2601766"/>
            <a:ext cx="3916232" cy="2298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Flexibilidade de Estrutura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Personalização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Colaboração Eficiente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Multiplataforma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Gama de Recursos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70527-9229-EFDD-935F-64C1ECE1C885}"/>
              </a:ext>
            </a:extLst>
          </p:cNvPr>
          <p:cNvSpPr txBox="1"/>
          <p:nvPr/>
        </p:nvSpPr>
        <p:spPr>
          <a:xfrm>
            <a:off x="422589" y="2423019"/>
            <a:ext cx="4169557" cy="3875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FE5E5E"/>
                </a:solidFill>
                <a:effectLst/>
                <a:latin typeface="Mont Heavy" panose="00000A00000000000000" pitchFamily="50" charset="0"/>
              </a:rPr>
              <a:t>Curva de Aprendizado</a:t>
            </a:r>
            <a:endParaRPr lang="pt-BR" b="0" dirty="0">
              <a:solidFill>
                <a:srgbClr val="FE5E5E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FE5E5E"/>
                </a:solidFill>
                <a:effectLst/>
                <a:latin typeface="Mont Heavy" panose="00000A00000000000000" pitchFamily="50" charset="0"/>
              </a:rPr>
              <a:t>Desempenho em Grandes Volumes</a:t>
            </a:r>
            <a:endParaRPr lang="pt-BR" b="0" dirty="0">
              <a:solidFill>
                <a:srgbClr val="FE5E5E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FE5E5E"/>
                </a:solidFill>
                <a:effectLst/>
                <a:latin typeface="Mont Heavy" panose="00000A00000000000000" pitchFamily="50" charset="0"/>
              </a:rPr>
              <a:t>Integrações Limitadas</a:t>
            </a:r>
            <a:endParaRPr lang="pt-BR" b="0" dirty="0">
              <a:solidFill>
                <a:srgbClr val="FE5E5E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FE5E5E"/>
                </a:solidFill>
                <a:effectLst/>
                <a:latin typeface="Mont Heavy" panose="00000A00000000000000" pitchFamily="50" charset="0"/>
              </a:rPr>
              <a:t>Preço para Recursos Avançados</a:t>
            </a:r>
            <a:endParaRPr lang="pt-BR" b="0" dirty="0">
              <a:solidFill>
                <a:srgbClr val="FE5E5E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FE5E5E"/>
                </a:solidFill>
                <a:effectLst/>
                <a:latin typeface="Mont Heavy" panose="00000A00000000000000" pitchFamily="50" charset="0"/>
              </a:rPr>
              <a:t>Dependência da Conexão com a Internet</a:t>
            </a:r>
            <a:endParaRPr lang="pt-BR" b="0" dirty="0">
              <a:solidFill>
                <a:srgbClr val="FE5E5E"/>
              </a:solidFill>
              <a:effectLst/>
              <a:latin typeface="Mont Heavy" panose="00000A00000000000000" pitchFamily="50" charset="0"/>
            </a:endParaRPr>
          </a:p>
          <a:p>
            <a:br>
              <a:rPr lang="pt-BR" dirty="0">
                <a:latin typeface="Mont Heavy" panose="00000A00000000000000" pitchFamily="50" charset="0"/>
              </a:rPr>
            </a:br>
            <a:endParaRPr lang="pt-BR" sz="1800" b="0" i="0" u="none" strike="noStrike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483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9913A4-81F6-8F59-F9EB-2E9C79A14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0334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5A0A7C-A90A-32B0-271C-EEAF94F0162A}"/>
              </a:ext>
            </a:extLst>
          </p:cNvPr>
          <p:cNvSpPr/>
          <p:nvPr/>
        </p:nvSpPr>
        <p:spPr>
          <a:xfrm>
            <a:off x="5516878" y="2169159"/>
            <a:ext cx="2519682" cy="2519682"/>
          </a:xfrm>
          <a:prstGeom prst="ellipse">
            <a:avLst/>
          </a:prstGeom>
          <a:solidFill>
            <a:srgbClr val="75FF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0F4C420F-633B-1149-25E2-355CBA1E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598" y="2849879"/>
            <a:ext cx="1158242" cy="11582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48FDC0-1BE7-5587-AE82-F8FCDFBBB908}"/>
              </a:ext>
            </a:extLst>
          </p:cNvPr>
          <p:cNvSpPr txBox="1"/>
          <p:nvPr/>
        </p:nvSpPr>
        <p:spPr>
          <a:xfrm>
            <a:off x="8036560" y="1728869"/>
            <a:ext cx="3245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Vantagens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693E4-8586-7746-8A3E-9878096AF74D}"/>
              </a:ext>
            </a:extLst>
          </p:cNvPr>
          <p:cNvSpPr txBox="1"/>
          <p:nvPr/>
        </p:nvSpPr>
        <p:spPr>
          <a:xfrm>
            <a:off x="355056" y="1715133"/>
            <a:ext cx="4286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Desvantagens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EBD58F-2D5E-A6E8-1B5D-BE8A3EE2E898}"/>
              </a:ext>
            </a:extLst>
          </p:cNvPr>
          <p:cNvSpPr txBox="1"/>
          <p:nvPr/>
        </p:nvSpPr>
        <p:spPr>
          <a:xfrm>
            <a:off x="8036560" y="2601766"/>
            <a:ext cx="3916232" cy="2298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Flexibilidade de Estrutura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Personalização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Colaboração Eficiente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Multiplataforma</a:t>
            </a:r>
          </a:p>
          <a:p>
            <a:pPr marL="285750" indent="-285750" rtl="0" fontAlgn="base">
              <a:spcBef>
                <a:spcPts val="0"/>
              </a:spcBef>
              <a:spcAft>
                <a:spcPts val="1600"/>
              </a:spcAft>
              <a:buClr>
                <a:srgbClr val="75FF85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75FF85"/>
                </a:solidFill>
                <a:effectLst/>
                <a:latin typeface="Mont Heavy" panose="00000A00000000000000" pitchFamily="50" charset="0"/>
              </a:rPr>
              <a:t>Gama de Recursos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70527-9229-EFDD-935F-64C1ECE1C885}"/>
              </a:ext>
            </a:extLst>
          </p:cNvPr>
          <p:cNvSpPr txBox="1"/>
          <p:nvPr/>
        </p:nvSpPr>
        <p:spPr>
          <a:xfrm>
            <a:off x="422589" y="2423019"/>
            <a:ext cx="4169557" cy="3875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5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Curva de Aprendizado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Desempenho em Grandes Volumes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Integrações Limitadas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Preço para Recursos Avançados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E5E5E"/>
              </a:buClr>
              <a:buSzPct val="150000"/>
              <a:buFont typeface="Arial" panose="020B0604020202020204" pitchFamily="34" charset="0"/>
              <a:buChar char="•"/>
            </a:pPr>
            <a:r>
              <a:rPr lang="pt-BR" sz="1800" b="0" i="0" u="none" strike="noStrike" dirty="0">
                <a:solidFill>
                  <a:srgbClr val="001061"/>
                </a:solidFill>
                <a:effectLst/>
                <a:latin typeface="Mont Heavy" panose="00000A00000000000000" pitchFamily="50" charset="0"/>
              </a:rPr>
              <a:t>Dependência da Conexão com a Internet</a:t>
            </a:r>
            <a:endParaRPr lang="pt-BR" b="0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  <a:p>
            <a:br>
              <a:rPr lang="pt-BR" dirty="0">
                <a:latin typeface="Mont Heavy" panose="00000A00000000000000" pitchFamily="50" charset="0"/>
              </a:rPr>
            </a:br>
            <a:endParaRPr lang="pt-BR" sz="1800" b="0" i="0" u="none" strike="noStrike" dirty="0">
              <a:solidFill>
                <a:srgbClr val="001061"/>
              </a:solidFill>
              <a:effectLst/>
              <a:latin typeface="Mont Heavy" panose="00000A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786F08-8522-3A33-72DC-9AC75B06D974}"/>
              </a:ext>
            </a:extLst>
          </p:cNvPr>
          <p:cNvSpPr txBox="1"/>
          <p:nvPr/>
        </p:nvSpPr>
        <p:spPr>
          <a:xfrm>
            <a:off x="4035749" y="-707886"/>
            <a:ext cx="4120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ont Heavy" panose="00000A00000000000000" pitchFamily="50" charset="0"/>
              </a:rPr>
              <a:t>Competidores</a:t>
            </a:r>
          </a:p>
        </p:txBody>
      </p:sp>
    </p:spTree>
    <p:extLst>
      <p:ext uri="{BB962C8B-B14F-4D97-AF65-F5344CB8AC3E}">
        <p14:creationId xmlns:p14="http://schemas.microsoft.com/office/powerpoint/2010/main" val="4040647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2315</Words>
  <Application>Microsoft Office PowerPoint</Application>
  <PresentationFormat>Widescreen</PresentationFormat>
  <Paragraphs>281</Paragraphs>
  <Slides>41</Slides>
  <Notes>0</Notes>
  <HiddenSlides>0</HiddenSlides>
  <MMClips>10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Mont Heavy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Henrique Schultz</dc:creator>
  <cp:lastModifiedBy>FELIPE FREITAS SILVA</cp:lastModifiedBy>
  <cp:revision>5</cp:revision>
  <dcterms:created xsi:type="dcterms:W3CDTF">2023-11-17T06:23:38Z</dcterms:created>
  <dcterms:modified xsi:type="dcterms:W3CDTF">2023-11-17T20:56:03Z</dcterms:modified>
</cp:coreProperties>
</file>

<file path=docProps/thumbnail.jpeg>
</file>